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57"/>
  </p:notesMasterIdLst>
  <p:sldIdLst>
    <p:sldId id="282" r:id="rId3"/>
    <p:sldId id="283" r:id="rId4"/>
    <p:sldId id="260" r:id="rId5"/>
    <p:sldId id="256" r:id="rId6"/>
    <p:sldId id="261" r:id="rId7"/>
    <p:sldId id="259" r:id="rId8"/>
    <p:sldId id="257" r:id="rId9"/>
    <p:sldId id="258" r:id="rId10"/>
    <p:sldId id="262" r:id="rId11"/>
    <p:sldId id="291" r:id="rId12"/>
    <p:sldId id="310" r:id="rId13"/>
    <p:sldId id="437" r:id="rId14"/>
    <p:sldId id="392" r:id="rId15"/>
    <p:sldId id="366" r:id="rId16"/>
    <p:sldId id="378" r:id="rId17"/>
    <p:sldId id="365" r:id="rId18"/>
    <p:sldId id="438" r:id="rId19"/>
    <p:sldId id="356" r:id="rId20"/>
    <p:sldId id="357"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423" r:id="rId40"/>
    <p:sldId id="424" r:id="rId41"/>
    <p:sldId id="425" r:id="rId42"/>
    <p:sldId id="426" r:id="rId43"/>
    <p:sldId id="431" r:id="rId44"/>
    <p:sldId id="427" r:id="rId45"/>
    <p:sldId id="432" r:id="rId46"/>
    <p:sldId id="433" r:id="rId47"/>
    <p:sldId id="434" r:id="rId48"/>
    <p:sldId id="435" r:id="rId49"/>
    <p:sldId id="436" r:id="rId50"/>
    <p:sldId id="428" r:id="rId51"/>
    <p:sldId id="429" r:id="rId52"/>
    <p:sldId id="430" r:id="rId53"/>
    <p:sldId id="402" r:id="rId54"/>
    <p:sldId id="403" r:id="rId55"/>
    <p:sldId id="404" r:id="rId56"/>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78" autoAdjust="0"/>
    <p:restoredTop sz="94660"/>
  </p:normalViewPr>
  <p:slideViewPr>
    <p:cSldViewPr snapToGrid="0">
      <p:cViewPr varScale="1">
        <p:scale>
          <a:sx n="68" d="100"/>
          <a:sy n="68" d="100"/>
        </p:scale>
        <p:origin x="4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9542F-45DA-48F8-B97C-7BFEA9178F64}" type="datetimeFigureOut">
              <a:rPr lang="es-PE" smtClean="0"/>
              <a:t>1/08/2024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DC1CD-FF4A-4627-822A-5013804C3609}" type="slidenum">
              <a:rPr lang="es-PE" smtClean="0"/>
              <a:t>‹Nº›</a:t>
            </a:fld>
            <a:endParaRPr lang="es-PE"/>
          </a:p>
        </p:txBody>
      </p:sp>
    </p:spTree>
    <p:extLst>
      <p:ext uri="{BB962C8B-B14F-4D97-AF65-F5344CB8AC3E}">
        <p14:creationId xmlns:p14="http://schemas.microsoft.com/office/powerpoint/2010/main" val="3440812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194650"/>
          </a:xfrm>
        </p:spPr>
        <p:txBody>
          <a:bodyPr wrap="none" anchor="t">
            <a:normAutofit/>
          </a:bodyPr>
          <a:lstStyle>
            <a:lvl1pPr algn="r">
              <a:defRPr sz="7200" b="0" spc="-225">
                <a:gradFill flip="none" rotWithShape="1">
                  <a:gsLst>
                    <a:gs pos="32000">
                      <a:schemeClr val="tx1">
                        <a:lumMod val="89000"/>
                      </a:schemeClr>
                    </a:gs>
                    <a:gs pos="100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09799" y="3829879"/>
            <a:ext cx="9144000" cy="618523"/>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Slide Number Placeholder 8"/>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976014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2"/>
            <a:ext cx="10515600" cy="819355"/>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39788" y="987427"/>
            <a:ext cx="105156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9" y="5186516"/>
            <a:ext cx="10514012"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6444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24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9789" y="4489399"/>
            <a:ext cx="10514012" cy="150182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153669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33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5" y="3365557"/>
            <a:ext cx="8752299"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TextBox 8"/>
          <p:cNvSpPr txBox="1"/>
          <p:nvPr/>
        </p:nvSpPr>
        <p:spPr>
          <a:xfrm>
            <a:off x="1111044" y="786824"/>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dirty="0">
                <a:ln w="3175" cmpd="sng">
                  <a:noFill/>
                </a:ln>
                <a:solidFill>
                  <a:prstClr val="white"/>
                </a:solidFill>
                <a:effectLst/>
                <a:uLnTx/>
                <a:uFillTx/>
                <a:latin typeface="Corbel" panose="020B0503020204020204"/>
                <a:ea typeface="+mn-ea"/>
                <a:cs typeface="+mn-cs"/>
              </a:rPr>
              <a:t>“</a:t>
            </a:r>
          </a:p>
        </p:txBody>
      </p:sp>
      <p:sp>
        <p:nvSpPr>
          <p:cNvPr id="10" name="TextBox 9"/>
          <p:cNvSpPr txBox="1"/>
          <p:nvPr/>
        </p:nvSpPr>
        <p:spPr>
          <a:xfrm>
            <a:off x="10437812" y="2743200"/>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dirty="0">
                <a:ln w="3175" cmpd="sng">
                  <a:noFill/>
                </a:ln>
                <a:solidFill>
                  <a:prstClr val="white"/>
                </a:solidFill>
                <a:effectLst/>
                <a:uLnTx/>
                <a:uFillTx/>
                <a:latin typeface="Corbel" panose="020B0503020204020204"/>
                <a:ea typeface="+mn-ea"/>
                <a:cs typeface="+mn-cs"/>
              </a:rPr>
              <a:t>”</a:t>
            </a:r>
          </a:p>
        </p:txBody>
      </p:sp>
    </p:spTree>
    <p:extLst>
      <p:ext uri="{BB962C8B-B14F-4D97-AF65-F5344CB8AC3E}">
        <p14:creationId xmlns:p14="http://schemas.microsoft.com/office/powerpoint/2010/main" val="1430504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9"/>
            <a:ext cx="10515600" cy="2511835"/>
          </a:xfrm>
        </p:spPr>
        <p:txBody>
          <a:bodyPr anchor="b">
            <a:normAutofit/>
          </a:bodyPr>
          <a:lstStyle>
            <a:lvl1pPr>
              <a:defRPr sz="405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9789" y="4850581"/>
            <a:ext cx="10514012" cy="114064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417042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7"/>
            <a:ext cx="10515600"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337281" y="1885950"/>
            <a:ext cx="2946867"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8" name="Text Placeholder 3"/>
          <p:cNvSpPr>
            <a:spLocks noGrp="1"/>
          </p:cNvSpPr>
          <p:nvPr>
            <p:ph type="body" sz="half" idx="15"/>
          </p:nvPr>
        </p:nvSpPr>
        <p:spPr>
          <a:xfrm>
            <a:off x="1356798" y="2571750"/>
            <a:ext cx="2927351"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9" name="Text Placeholder 4"/>
          <p:cNvSpPr>
            <a:spLocks noGrp="1"/>
          </p:cNvSpPr>
          <p:nvPr>
            <p:ph type="body" sz="quarter" idx="3"/>
          </p:nvPr>
        </p:nvSpPr>
        <p:spPr>
          <a:xfrm>
            <a:off x="4587996" y="1885950"/>
            <a:ext cx="2936241" cy="576262"/>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el estilo de texto del patrón</a:t>
            </a:r>
          </a:p>
        </p:txBody>
      </p:sp>
      <p:sp>
        <p:nvSpPr>
          <p:cNvPr id="10" name="Text Placeholder 3"/>
          <p:cNvSpPr>
            <a:spLocks noGrp="1"/>
          </p:cNvSpPr>
          <p:nvPr>
            <p:ph type="body" sz="half" idx="16"/>
          </p:nvPr>
        </p:nvSpPr>
        <p:spPr>
          <a:xfrm>
            <a:off x="4577441" y="2571750"/>
            <a:ext cx="294679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1" name="Text Placeholder 4"/>
          <p:cNvSpPr>
            <a:spLocks noGrp="1"/>
          </p:cNvSpPr>
          <p:nvPr>
            <p:ph type="body" sz="quarter" idx="13"/>
          </p:nvPr>
        </p:nvSpPr>
        <p:spPr>
          <a:xfrm>
            <a:off x="7829037" y="1885950"/>
            <a:ext cx="2932113" cy="576262"/>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el estilo de texto del patrón</a:t>
            </a:r>
          </a:p>
        </p:txBody>
      </p:sp>
      <p:sp>
        <p:nvSpPr>
          <p:cNvPr id="12" name="Text Placeholder 3"/>
          <p:cNvSpPr>
            <a:spLocks noGrp="1"/>
          </p:cNvSpPr>
          <p:nvPr>
            <p:ph type="body" sz="half" idx="17"/>
          </p:nvPr>
        </p:nvSpPr>
        <p:spPr>
          <a:xfrm>
            <a:off x="7829037" y="2571750"/>
            <a:ext cx="29321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Slide Number Placeholder 4"/>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88880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7"/>
            <a:ext cx="10515600"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332085" y="4297503"/>
            <a:ext cx="2940051"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332085" y="2256354"/>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1332085" y="4873767"/>
            <a:ext cx="2940051"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22" name="Text Placeholder 4"/>
          <p:cNvSpPr>
            <a:spLocks noGrp="1"/>
          </p:cNvSpPr>
          <p:nvPr>
            <p:ph type="body" sz="quarter" idx="3"/>
          </p:nvPr>
        </p:nvSpPr>
        <p:spPr>
          <a:xfrm>
            <a:off x="4568998" y="4297503"/>
            <a:ext cx="2930525"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567645" y="4873766"/>
            <a:ext cx="293440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25" name="Text Placeholder 4"/>
          <p:cNvSpPr>
            <a:spLocks noGrp="1"/>
          </p:cNvSpPr>
          <p:nvPr>
            <p:ph type="body" sz="quarter" idx="13"/>
          </p:nvPr>
        </p:nvSpPr>
        <p:spPr>
          <a:xfrm>
            <a:off x="7804324" y="4297503"/>
            <a:ext cx="2932113"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7804322"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804198" y="4873764"/>
            <a:ext cx="293599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Slide Number Placeholder 4"/>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95107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659978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67389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194650"/>
          </a:xfrm>
        </p:spPr>
        <p:txBody>
          <a:bodyPr wrap="none" anchor="t">
            <a:normAutofit/>
          </a:bodyPr>
          <a:lstStyle>
            <a:lvl1pPr algn="r">
              <a:defRPr sz="7200" b="0" spc="-225">
                <a:gradFill flip="none" rotWithShape="1">
                  <a:gsLst>
                    <a:gs pos="32000">
                      <a:schemeClr val="tx1">
                        <a:lumMod val="89000"/>
                      </a:schemeClr>
                    </a:gs>
                    <a:gs pos="100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09799" y="3829879"/>
            <a:ext cx="9144000" cy="618523"/>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2407593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3957228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196856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194650"/>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a:t>Haga clic para modificar el estilo de título del patrón</a:t>
            </a:r>
            <a:endParaRPr lang="en-US" dirty="0"/>
          </a:p>
        </p:txBody>
      </p:sp>
      <p:sp>
        <p:nvSpPr>
          <p:cNvPr id="8" name="Subtitle 2"/>
          <p:cNvSpPr>
            <a:spLocks noGrp="1"/>
          </p:cNvSpPr>
          <p:nvPr>
            <p:ph type="subTitle" idx="1"/>
          </p:nvPr>
        </p:nvSpPr>
        <p:spPr>
          <a:xfrm>
            <a:off x="854532" y="3829878"/>
            <a:ext cx="9144000" cy="617822"/>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16371138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711345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20000" y="1681163"/>
            <a:ext cx="5025216" cy="823912"/>
          </a:xfrm>
        </p:spPr>
        <p:txBody>
          <a:bodyPr anchor="b">
            <a:normAutofit/>
          </a:bodyPr>
          <a:lstStyle>
            <a:lvl1pPr marL="0" indent="0">
              <a:buNone/>
              <a:defRPr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Content Placeholder 3"/>
          <p:cNvSpPr>
            <a:spLocks noGrp="1"/>
          </p:cNvSpPr>
          <p:nvPr>
            <p:ph sz="half" idx="2"/>
          </p:nvPr>
        </p:nvSpPr>
        <p:spPr>
          <a:xfrm>
            <a:off x="1120000" y="2505075"/>
            <a:ext cx="5025216"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19841" y="1681163"/>
            <a:ext cx="5035548" cy="823912"/>
          </a:xfrm>
        </p:spPr>
        <p:txBody>
          <a:bodyPr vert="horz" lIns="91440" tIns="45720" rIns="91440" bIns="45720" rtlCol="0" anchor="b">
            <a:normAutofit/>
          </a:bodyPr>
          <a:lstStyle>
            <a:lvl1pPr>
              <a:buNone/>
              <a:defRPr lang="en-US"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el estilo de texto del patrón</a:t>
            </a:r>
          </a:p>
        </p:txBody>
      </p:sp>
      <p:sp>
        <p:nvSpPr>
          <p:cNvPr id="6" name="Content Placeholder 5"/>
          <p:cNvSpPr>
            <a:spLocks noGrp="1"/>
          </p:cNvSpPr>
          <p:nvPr>
            <p:ph sz="quarter" idx="4"/>
          </p:nvPr>
        </p:nvSpPr>
        <p:spPr>
          <a:xfrm>
            <a:off x="6319841" y="2505075"/>
            <a:ext cx="503554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194283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2798969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3098692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7"/>
            <a:ext cx="6172200" cy="48736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20001" y="2057400"/>
            <a:ext cx="3652025"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842010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20001" y="2057400"/>
            <a:ext cx="3652025"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19048998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2"/>
            <a:ext cx="10515600" cy="819355"/>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39788" y="987427"/>
            <a:ext cx="105156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9" y="5186516"/>
            <a:ext cx="10514012"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726482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24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9789" y="4489399"/>
            <a:ext cx="10514012" cy="150182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25546143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33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5" y="3365557"/>
            <a:ext cx="8752299"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9" name="TextBox 8"/>
          <p:cNvSpPr txBox="1"/>
          <p:nvPr/>
        </p:nvSpPr>
        <p:spPr>
          <a:xfrm>
            <a:off x="1111044" y="786824"/>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dirty="0">
                <a:ln w="3175" cmpd="sng">
                  <a:noFill/>
                </a:ln>
                <a:solidFill>
                  <a:prstClr val="white"/>
                </a:solidFill>
                <a:effectLst/>
                <a:uLnTx/>
                <a:uFillTx/>
                <a:latin typeface="Corbel" panose="020B0503020204020204"/>
                <a:ea typeface="+mn-ea"/>
                <a:cs typeface="+mn-cs"/>
              </a:rPr>
              <a:t>“</a:t>
            </a:r>
          </a:p>
        </p:txBody>
      </p:sp>
      <p:sp>
        <p:nvSpPr>
          <p:cNvPr id="10" name="TextBox 9"/>
          <p:cNvSpPr txBox="1"/>
          <p:nvPr/>
        </p:nvSpPr>
        <p:spPr>
          <a:xfrm>
            <a:off x="10437812" y="2743200"/>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dirty="0">
                <a:ln w="3175" cmpd="sng">
                  <a:noFill/>
                </a:ln>
                <a:solidFill>
                  <a:prstClr val="white"/>
                </a:solidFill>
                <a:effectLst/>
                <a:uLnTx/>
                <a:uFillTx/>
                <a:latin typeface="Corbel" panose="020B0503020204020204"/>
                <a:ea typeface="+mn-ea"/>
                <a:cs typeface="+mn-cs"/>
              </a:rPr>
              <a:t>”</a:t>
            </a:r>
          </a:p>
        </p:txBody>
      </p:sp>
    </p:spTree>
    <p:extLst>
      <p:ext uri="{BB962C8B-B14F-4D97-AF65-F5344CB8AC3E}">
        <p14:creationId xmlns:p14="http://schemas.microsoft.com/office/powerpoint/2010/main" val="204199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194650"/>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a:t>Haga clic para modificar el estilo de título del patrón</a:t>
            </a:r>
            <a:endParaRPr lang="en-US" dirty="0"/>
          </a:p>
        </p:txBody>
      </p:sp>
      <p:sp>
        <p:nvSpPr>
          <p:cNvPr id="8" name="Subtitle 2"/>
          <p:cNvSpPr>
            <a:spLocks noGrp="1"/>
          </p:cNvSpPr>
          <p:nvPr>
            <p:ph type="subTitle" idx="1"/>
          </p:nvPr>
        </p:nvSpPr>
        <p:spPr>
          <a:xfrm>
            <a:off x="854532" y="3829878"/>
            <a:ext cx="9144000" cy="617822"/>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028630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9"/>
            <a:ext cx="10515600" cy="2511835"/>
          </a:xfrm>
        </p:spPr>
        <p:txBody>
          <a:bodyPr anchor="b">
            <a:normAutofit/>
          </a:bodyPr>
          <a:lstStyle>
            <a:lvl1pPr>
              <a:defRPr sz="405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9789" y="4850581"/>
            <a:ext cx="10514012" cy="114064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826056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7"/>
            <a:ext cx="10515600"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337281" y="1885950"/>
            <a:ext cx="2946867"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8" name="Text Placeholder 3"/>
          <p:cNvSpPr>
            <a:spLocks noGrp="1"/>
          </p:cNvSpPr>
          <p:nvPr>
            <p:ph type="body" sz="half" idx="15"/>
          </p:nvPr>
        </p:nvSpPr>
        <p:spPr>
          <a:xfrm>
            <a:off x="1356798" y="2571750"/>
            <a:ext cx="2927351"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9" name="Text Placeholder 4"/>
          <p:cNvSpPr>
            <a:spLocks noGrp="1"/>
          </p:cNvSpPr>
          <p:nvPr>
            <p:ph type="body" sz="quarter" idx="3"/>
          </p:nvPr>
        </p:nvSpPr>
        <p:spPr>
          <a:xfrm>
            <a:off x="4587996" y="1885950"/>
            <a:ext cx="2936241" cy="576262"/>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el estilo de texto del patrón</a:t>
            </a:r>
          </a:p>
        </p:txBody>
      </p:sp>
      <p:sp>
        <p:nvSpPr>
          <p:cNvPr id="10" name="Text Placeholder 3"/>
          <p:cNvSpPr>
            <a:spLocks noGrp="1"/>
          </p:cNvSpPr>
          <p:nvPr>
            <p:ph type="body" sz="half" idx="16"/>
          </p:nvPr>
        </p:nvSpPr>
        <p:spPr>
          <a:xfrm>
            <a:off x="4577441" y="2571750"/>
            <a:ext cx="294679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11" name="Text Placeholder 4"/>
          <p:cNvSpPr>
            <a:spLocks noGrp="1"/>
          </p:cNvSpPr>
          <p:nvPr>
            <p:ph type="body" sz="quarter" idx="13"/>
          </p:nvPr>
        </p:nvSpPr>
        <p:spPr>
          <a:xfrm>
            <a:off x="7829037" y="1885950"/>
            <a:ext cx="2932113" cy="576262"/>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el estilo de texto del patrón</a:t>
            </a:r>
          </a:p>
        </p:txBody>
      </p:sp>
      <p:sp>
        <p:nvSpPr>
          <p:cNvPr id="12" name="Text Placeholder 3"/>
          <p:cNvSpPr>
            <a:spLocks noGrp="1"/>
          </p:cNvSpPr>
          <p:nvPr>
            <p:ph type="body" sz="half" idx="17"/>
          </p:nvPr>
        </p:nvSpPr>
        <p:spPr>
          <a:xfrm>
            <a:off x="7829037" y="2571750"/>
            <a:ext cx="29321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40344083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7"/>
            <a:ext cx="10515600"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332085" y="4297503"/>
            <a:ext cx="2940051"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332085" y="2256354"/>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1332085" y="4873767"/>
            <a:ext cx="2940051"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22" name="Text Placeholder 4"/>
          <p:cNvSpPr>
            <a:spLocks noGrp="1"/>
          </p:cNvSpPr>
          <p:nvPr>
            <p:ph type="body" sz="quarter" idx="3"/>
          </p:nvPr>
        </p:nvSpPr>
        <p:spPr>
          <a:xfrm>
            <a:off x="4568998" y="4297503"/>
            <a:ext cx="2930525"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567645" y="4873766"/>
            <a:ext cx="293440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25" name="Text Placeholder 4"/>
          <p:cNvSpPr>
            <a:spLocks noGrp="1"/>
          </p:cNvSpPr>
          <p:nvPr>
            <p:ph type="body" sz="quarter" idx="13"/>
          </p:nvPr>
        </p:nvSpPr>
        <p:spPr>
          <a:xfrm>
            <a:off x="7804324" y="4297503"/>
            <a:ext cx="2932113"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7804322"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804198" y="4873764"/>
            <a:ext cx="2935997"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42472340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2243561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2474552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34970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20000" y="1681163"/>
            <a:ext cx="5025216" cy="823912"/>
          </a:xfrm>
        </p:spPr>
        <p:txBody>
          <a:bodyPr anchor="b">
            <a:normAutofit/>
          </a:bodyPr>
          <a:lstStyle>
            <a:lvl1pPr marL="0" indent="0">
              <a:buNone/>
              <a:defRPr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Content Placeholder 3"/>
          <p:cNvSpPr>
            <a:spLocks noGrp="1"/>
          </p:cNvSpPr>
          <p:nvPr>
            <p:ph sz="half" idx="2"/>
          </p:nvPr>
        </p:nvSpPr>
        <p:spPr>
          <a:xfrm>
            <a:off x="1120000" y="2505075"/>
            <a:ext cx="5025216"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19841" y="1681163"/>
            <a:ext cx="5035548" cy="823912"/>
          </a:xfrm>
        </p:spPr>
        <p:txBody>
          <a:bodyPr vert="horz" lIns="91440" tIns="45720" rIns="91440" bIns="45720" rtlCol="0" anchor="b">
            <a:normAutofit/>
          </a:bodyPr>
          <a:lstStyle>
            <a:lvl1pPr>
              <a:buNone/>
              <a:defRPr lang="en-US"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el estilo de texto del patrón</a:t>
            </a:r>
          </a:p>
        </p:txBody>
      </p:sp>
      <p:sp>
        <p:nvSpPr>
          <p:cNvPr id="6" name="Content Placeholder 5"/>
          <p:cNvSpPr>
            <a:spLocks noGrp="1"/>
          </p:cNvSpPr>
          <p:nvPr>
            <p:ph sz="quarter" idx="4"/>
          </p:nvPr>
        </p:nvSpPr>
        <p:spPr>
          <a:xfrm>
            <a:off x="6319841" y="2505075"/>
            <a:ext cx="503554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Slide Number Placeholder 8"/>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78717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Slide Number Placeholder 4"/>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610867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3" name="Footer Placeholder 2"/>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Slide Number Placeholder 3"/>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936876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7"/>
            <a:ext cx="6172200" cy="48736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20001" y="2057400"/>
            <a:ext cx="3652025"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19478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20001" y="2057400"/>
            <a:ext cx="3652025"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95934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FF00349-9FA5-4DE9-883B-0FCE318ED999}" type="datetimeFigureOut">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01/08/2024</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CF84517-9684-4400-9ADA-4C9A6EAB86DC}" type="slidenum">
              <a:rPr lang="es-E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‹Nº›</a:t>
            </a:fld>
            <a:endParaRPr lang="es-E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6114071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FF00349-9FA5-4DE9-883B-0FCE318ED999}" type="datetimeFigureOut">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01/08/2024</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CF84517-9684-4400-9ADA-4C9A6EAB86DC}" type="slidenum">
              <a:rPr kumimoji="0" lang="es-ES" sz="900" b="0" i="0" u="none" strike="noStrike" kern="1200" cap="none" spc="0" normalizeH="0" baseline="0" noProof="0" smtClean="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 sz="900" b="0" i="0" u="none" strike="noStrike" kern="1200" cap="none" spc="0" normalizeH="0" baseline="0" noProof="0">
              <a:ln>
                <a:noFill/>
              </a:ln>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ffectLst/>
              <a:uLnTx/>
              <a:uFillTx/>
              <a:latin typeface="Corbel" panose="020B0503020204020204"/>
              <a:ea typeface="+mn-ea"/>
              <a:cs typeface="+mn-cs"/>
            </a:endParaRPr>
          </a:p>
        </p:txBody>
      </p:sp>
    </p:spTree>
    <p:extLst>
      <p:ext uri="{BB962C8B-B14F-4D97-AF65-F5344CB8AC3E}">
        <p14:creationId xmlns:p14="http://schemas.microsoft.com/office/powerpoint/2010/main" val="174634052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7.png"/><Relationship Id="rId7" Type="http://schemas.openxmlformats.org/officeDocument/2006/relationships/image" Target="../media/image35.emf"/><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4.emf"/><Relationship Id="rId4" Type="http://schemas.openxmlformats.org/officeDocument/2006/relationships/oleObject" Target="../embeddings/oleObject1.bin"/><Relationship Id="rId9" Type="http://schemas.openxmlformats.org/officeDocument/2006/relationships/image" Target="../media/image36.emf"/></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4.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9.xml"/><Relationship Id="rId1" Type="http://schemas.openxmlformats.org/officeDocument/2006/relationships/vmlDrawing" Target="../drawings/vmlDrawing3.vml"/><Relationship Id="rId5" Type="http://schemas.openxmlformats.org/officeDocument/2006/relationships/image" Target="../media/image47.emf"/><Relationship Id="rId4" Type="http://schemas.openxmlformats.org/officeDocument/2006/relationships/oleObject" Target="../embeddings/oleObject5.bin"/></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50.emf"/><Relationship Id="rId4" Type="http://schemas.openxmlformats.org/officeDocument/2006/relationships/oleObject" Target="../embeddings/oleObject6.bin"/></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9.xml"/><Relationship Id="rId1" Type="http://schemas.openxmlformats.org/officeDocument/2006/relationships/vmlDrawing" Target="../drawings/vmlDrawing5.vml"/><Relationship Id="rId5" Type="http://schemas.openxmlformats.org/officeDocument/2006/relationships/image" Target="../media/image54.emf"/><Relationship Id="rId4"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9.xml"/><Relationship Id="rId1" Type="http://schemas.openxmlformats.org/officeDocument/2006/relationships/vmlDrawing" Target="../drawings/vmlDrawing6.vml"/><Relationship Id="rId5" Type="http://schemas.openxmlformats.org/officeDocument/2006/relationships/image" Target="../media/image57.emf"/><Relationship Id="rId4"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60.emf"/><Relationship Id="rId4"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9.xml"/><Relationship Id="rId1" Type="http://schemas.openxmlformats.org/officeDocument/2006/relationships/vmlDrawing" Target="../drawings/vmlDrawing8.vml"/><Relationship Id="rId5" Type="http://schemas.openxmlformats.org/officeDocument/2006/relationships/image" Target="../media/image63.emf"/><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9.xml"/><Relationship Id="rId1" Type="http://schemas.openxmlformats.org/officeDocument/2006/relationships/vmlDrawing" Target="../drawings/vmlDrawing9.vml"/><Relationship Id="rId5" Type="http://schemas.openxmlformats.org/officeDocument/2006/relationships/image" Target="../media/image66.emf"/><Relationship Id="rId4"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cid:image003.png@01D4E58D.363A3200" TargetMode="External"/><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77767" y="762427"/>
            <a:ext cx="9091914" cy="1325563"/>
          </a:xfrm>
        </p:spPr>
        <p:txBody>
          <a:bodyPr>
            <a:noAutofit/>
          </a:bodyPr>
          <a:lstStyle/>
          <a:p>
            <a:pPr algn="ctr"/>
            <a:r>
              <a:rPr lang="es-PE" sz="3000" b="1" dirty="0">
                <a:latin typeface="Times New Roman" panose="02020603050405020304" pitchFamily="18" charset="0"/>
                <a:cs typeface="Times New Roman" panose="02020603050405020304" pitchFamily="18" charset="0"/>
              </a:rPr>
              <a:t>MEJORAMIENTO DEL HOSPITAL</a:t>
            </a:r>
            <a:br>
              <a:rPr lang="es-PE" sz="3000" b="1" dirty="0">
                <a:latin typeface="Times New Roman" panose="02020603050405020304" pitchFamily="18" charset="0"/>
                <a:cs typeface="Times New Roman" panose="02020603050405020304" pitchFamily="18" charset="0"/>
              </a:rPr>
            </a:br>
            <a:r>
              <a:rPr lang="es-PE" sz="3000" b="1" dirty="0">
                <a:latin typeface="Times New Roman" panose="02020603050405020304" pitchFamily="18" charset="0"/>
                <a:cs typeface="Times New Roman" panose="02020603050405020304" pitchFamily="18" charset="0"/>
              </a:rPr>
              <a:t>RESULTADO OPERATIVO FEBRERO 20</a:t>
            </a:r>
            <a:endParaRPr lang="es-ES" sz="3000" b="1" dirty="0">
              <a:latin typeface="Times New Roman" panose="02020603050405020304" pitchFamily="18" charset="0"/>
              <a:cs typeface="Times New Roman" panose="02020603050405020304" pitchFamily="18" charset="0"/>
            </a:endParaRPr>
          </a:p>
        </p:txBody>
      </p:sp>
      <p:pic>
        <p:nvPicPr>
          <p:cNvPr id="7" name="Imagen 6"/>
          <p:cNvPicPr>
            <a:picLocks noChangeAspect="1"/>
          </p:cNvPicPr>
          <p:nvPr/>
        </p:nvPicPr>
        <p:blipFill rotWithShape="1">
          <a:blip r:embed="rId2" cstate="email">
            <a:extLst>
              <a:ext uri="{28A0092B-C50C-407E-A947-70E740481C1C}">
                <a14:useLocalDpi xmlns:a14="http://schemas.microsoft.com/office/drawing/2010/main"/>
              </a:ext>
            </a:extLst>
          </a:blip>
          <a:srcRect b="12752"/>
          <a:stretch/>
        </p:blipFill>
        <p:spPr>
          <a:xfrm>
            <a:off x="3382812" y="2158065"/>
            <a:ext cx="5117236" cy="3061049"/>
          </a:xfrm>
          <a:prstGeom prst="rect">
            <a:avLst/>
          </a:prstGeom>
        </p:spPr>
      </p:pic>
      <p:sp>
        <p:nvSpPr>
          <p:cNvPr id="10" name="Título 1"/>
          <p:cNvSpPr txBox="1">
            <a:spLocks/>
          </p:cNvSpPr>
          <p:nvPr/>
        </p:nvSpPr>
        <p:spPr>
          <a:xfrm>
            <a:off x="3114773" y="5943600"/>
            <a:ext cx="5817903" cy="56993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500" b="1" dirty="0">
                <a:latin typeface="Times New Roman" panose="02020603050405020304" pitchFamily="18" charset="0"/>
                <a:cs typeface="Times New Roman" panose="02020603050405020304" pitchFamily="18" charset="0"/>
              </a:rPr>
              <a:t>Huarmaca, Febrero del 2020</a:t>
            </a:r>
            <a:endParaRPr lang="es-ES"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5786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2564905"/>
            <a:ext cx="7886700" cy="1325563"/>
          </a:xfrm>
        </p:spPr>
        <p:txBody>
          <a:bodyPr>
            <a:noAutofit/>
          </a:bodyPr>
          <a:lstStyle/>
          <a:p>
            <a:pPr algn="ctr"/>
            <a:r>
              <a:rPr lang="es-PE" sz="3500" b="1" dirty="0">
                <a:latin typeface="Times New Roman" panose="02020603050405020304" pitchFamily="18" charset="0"/>
                <a:cs typeface="Times New Roman" panose="02020603050405020304" pitchFamily="18" charset="0"/>
              </a:rPr>
              <a:t>GESTION OPERATIVA</a:t>
            </a:r>
            <a:endParaRPr lang="es-ES" sz="3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829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txBox="1">
            <a:spLocks/>
          </p:cNvSpPr>
          <p:nvPr/>
        </p:nvSpPr>
        <p:spPr>
          <a:xfrm>
            <a:off x="2112945" y="707204"/>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1800" b="1" dirty="0">
                <a:latin typeface="Times New Roman" panose="02020603050405020304" pitchFamily="18" charset="0"/>
                <a:cs typeface="Times New Roman" panose="02020603050405020304" pitchFamily="18" charset="0"/>
              </a:rPr>
              <a:t>RESULTADO OPERATIVO FEBRERO 2020</a:t>
            </a:r>
          </a:p>
        </p:txBody>
      </p:sp>
      <p:sp>
        <p:nvSpPr>
          <p:cNvPr id="9" name="Título 1"/>
          <p:cNvSpPr txBox="1">
            <a:spLocks/>
          </p:cNvSpPr>
          <p:nvPr/>
        </p:nvSpPr>
        <p:spPr>
          <a:xfrm>
            <a:off x="2174421" y="170535"/>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RESUMEN – RESULTADO OPERATIVO A FEBRERO 2020</a:t>
            </a:r>
          </a:p>
        </p:txBody>
      </p:sp>
      <p:pic>
        <p:nvPicPr>
          <p:cNvPr id="4" name="Imagen 3"/>
          <p:cNvPicPr>
            <a:picLocks noChangeAspect="1"/>
          </p:cNvPicPr>
          <p:nvPr/>
        </p:nvPicPr>
        <p:blipFill>
          <a:blip r:embed="rId2"/>
          <a:stretch>
            <a:fillRect/>
          </a:stretch>
        </p:blipFill>
        <p:spPr>
          <a:xfrm>
            <a:off x="119336" y="1283268"/>
            <a:ext cx="11916626" cy="4834197"/>
          </a:xfrm>
          <a:prstGeom prst="rect">
            <a:avLst/>
          </a:prstGeom>
        </p:spPr>
      </p:pic>
    </p:spTree>
    <p:extLst>
      <p:ext uri="{BB962C8B-B14F-4D97-AF65-F5344CB8AC3E}">
        <p14:creationId xmlns:p14="http://schemas.microsoft.com/office/powerpoint/2010/main" val="1790761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txBox="1">
            <a:spLocks/>
          </p:cNvSpPr>
          <p:nvPr/>
        </p:nvSpPr>
        <p:spPr>
          <a:xfrm>
            <a:off x="2112945" y="707204"/>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1800" b="1" dirty="0">
                <a:latin typeface="Times New Roman" panose="02020603050405020304" pitchFamily="18" charset="0"/>
                <a:cs typeface="Times New Roman" panose="02020603050405020304" pitchFamily="18" charset="0"/>
              </a:rPr>
              <a:t>RESULTADO OPERATIVO FEBRERO 2020</a:t>
            </a:r>
          </a:p>
        </p:txBody>
      </p:sp>
      <p:sp>
        <p:nvSpPr>
          <p:cNvPr id="9" name="Título 1"/>
          <p:cNvSpPr txBox="1">
            <a:spLocks/>
          </p:cNvSpPr>
          <p:nvPr/>
        </p:nvSpPr>
        <p:spPr>
          <a:xfrm>
            <a:off x="2174421" y="170535"/>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RESUMEN – RESULTADO OPERATIVO A FEBRERO 2020</a:t>
            </a:r>
          </a:p>
        </p:txBody>
      </p:sp>
      <p:pic>
        <p:nvPicPr>
          <p:cNvPr id="2" name="Imagen 1"/>
          <p:cNvPicPr>
            <a:picLocks noChangeAspect="1"/>
          </p:cNvPicPr>
          <p:nvPr/>
        </p:nvPicPr>
        <p:blipFill>
          <a:blip r:embed="rId2"/>
          <a:stretch>
            <a:fillRect/>
          </a:stretch>
        </p:blipFill>
        <p:spPr>
          <a:xfrm>
            <a:off x="876300" y="1571223"/>
            <a:ext cx="10439400" cy="4662151"/>
          </a:xfrm>
          <a:prstGeom prst="rect">
            <a:avLst/>
          </a:prstGeom>
        </p:spPr>
      </p:pic>
    </p:spTree>
    <p:extLst>
      <p:ext uri="{BB962C8B-B14F-4D97-AF65-F5344CB8AC3E}">
        <p14:creationId xmlns:p14="http://schemas.microsoft.com/office/powerpoint/2010/main" val="2604132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txBox="1">
            <a:spLocks/>
          </p:cNvSpPr>
          <p:nvPr/>
        </p:nvSpPr>
        <p:spPr>
          <a:xfrm>
            <a:off x="2112945" y="1120429"/>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1800" b="1" u="sng" dirty="0">
                <a:latin typeface="Arial" panose="020B0604020202020204" pitchFamily="34" charset="0"/>
                <a:cs typeface="Arial" panose="020B0604020202020204" pitchFamily="34" charset="0"/>
              </a:rPr>
              <a:t>ACTUALIZACIONES REALIZADAS EN EL PRESUPUESTO META</a:t>
            </a:r>
            <a:endParaRPr lang="es-PE" sz="1800" dirty="0">
              <a:latin typeface="Arial" panose="020B0604020202020204" pitchFamily="34" charset="0"/>
              <a:cs typeface="Arial" panose="020B0604020202020204" pitchFamily="34" charset="0"/>
            </a:endParaRPr>
          </a:p>
        </p:txBody>
      </p:sp>
      <p:sp>
        <p:nvSpPr>
          <p:cNvPr id="9" name="Título 1"/>
          <p:cNvSpPr txBox="1">
            <a:spLocks/>
          </p:cNvSpPr>
          <p:nvPr/>
        </p:nvSpPr>
        <p:spPr>
          <a:xfrm>
            <a:off x="2112945" y="357450"/>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Arial" panose="020B0604020202020204" pitchFamily="34" charset="0"/>
                <a:cs typeface="Arial" panose="020B0604020202020204" pitchFamily="34" charset="0"/>
              </a:rPr>
              <a:t>RESUMEN – RESULTADO OPERATIVO A FEBRERO 2020</a:t>
            </a:r>
          </a:p>
        </p:txBody>
      </p:sp>
      <p:sp>
        <p:nvSpPr>
          <p:cNvPr id="4" name="Marcador de contenido 3">
            <a:extLst>
              <a:ext uri="{FF2B5EF4-FFF2-40B4-BE49-F238E27FC236}">
                <a16:creationId xmlns:a16="http://schemas.microsoft.com/office/drawing/2014/main" id="{5B9024E6-525A-476B-8CBC-DF40714202F9}"/>
              </a:ext>
            </a:extLst>
          </p:cNvPr>
          <p:cNvSpPr>
            <a:spLocks noGrp="1"/>
          </p:cNvSpPr>
          <p:nvPr>
            <p:ph idx="1"/>
          </p:nvPr>
        </p:nvSpPr>
        <p:spPr>
          <a:xfrm>
            <a:off x="939395" y="2070324"/>
            <a:ext cx="10233800" cy="4351338"/>
          </a:xfrm>
        </p:spPr>
        <p:txBody>
          <a:bodyPr>
            <a:normAutofit/>
          </a:bodyPr>
          <a:lstStyle/>
          <a:p>
            <a:r>
              <a:rPr lang="es-PE" sz="1800" b="1" u="sng" dirty="0">
                <a:latin typeface="Arial" panose="020B0604020202020204" pitchFamily="34" charset="0"/>
                <a:cs typeface="Arial" panose="020B0604020202020204" pitchFamily="34" charset="0"/>
              </a:rPr>
              <a:t>ARQUITECTURA</a:t>
            </a:r>
          </a:p>
          <a:p>
            <a:pPr lvl="0" algn="just"/>
            <a:r>
              <a:rPr lang="es-PE" sz="1800" dirty="0">
                <a:latin typeface="Arial" panose="020B0604020202020204" pitchFamily="34" charset="0"/>
                <a:cs typeface="Arial" panose="020B0604020202020204" pitchFamily="34" charset="0"/>
              </a:rPr>
              <a:t>ACTUALIZACION DEL MONTO DEL SUBCONTRATO DE ACABADOS HUMEDOS.</a:t>
            </a:r>
          </a:p>
          <a:p>
            <a:pPr lvl="0"/>
            <a:endParaRPr lang="es-PE" sz="1800" dirty="0">
              <a:latin typeface="Arial" panose="020B0604020202020204" pitchFamily="34" charset="0"/>
              <a:cs typeface="Arial" panose="020B0604020202020204" pitchFamily="34" charset="0"/>
            </a:endParaRPr>
          </a:p>
          <a:p>
            <a:r>
              <a:rPr lang="es-ES" sz="1800" b="1" u="sng" dirty="0">
                <a:latin typeface="Arial" panose="020B0604020202020204" pitchFamily="34" charset="0"/>
                <a:cs typeface="Arial" panose="020B0604020202020204" pitchFamily="34" charset="0"/>
              </a:rPr>
              <a:t>ESTRUCTURAS</a:t>
            </a:r>
          </a:p>
          <a:p>
            <a:r>
              <a:rPr lang="es-ES" sz="1800" b="1" dirty="0">
                <a:latin typeface="Arial" panose="020B0604020202020204" pitchFamily="34" charset="0"/>
                <a:cs typeface="Arial" panose="020B0604020202020204" pitchFamily="34" charset="0"/>
              </a:rPr>
              <a:t>ACTUALIZACION DEL MONTO DE RELLENO CON MATERIAL DE PRESTAMO DEBIDO A QUE EL MATERIAL PROPIO NO PASA EL PORCENTAJE DE COMPACTACION.</a:t>
            </a:r>
            <a:endParaRPr lang="es-PE" sz="1800" b="1" dirty="0">
              <a:latin typeface="Arial" panose="020B0604020202020204" pitchFamily="34" charset="0"/>
              <a:cs typeface="Arial" panose="020B0604020202020204" pitchFamily="34" charset="0"/>
            </a:endParaRPr>
          </a:p>
          <a:p>
            <a:pPr lvl="0" algn="just"/>
            <a:endParaRPr lang="es-PE" sz="1800" dirty="0">
              <a:latin typeface="Arial" panose="020B0604020202020204" pitchFamily="34" charset="0"/>
              <a:cs typeface="Arial" panose="020B0604020202020204" pitchFamily="34" charset="0"/>
            </a:endParaRPr>
          </a:p>
          <a:p>
            <a:endParaRPr lang="es-PE" dirty="0"/>
          </a:p>
        </p:txBody>
      </p:sp>
    </p:spTree>
    <p:extLst>
      <p:ext uri="{BB962C8B-B14F-4D97-AF65-F5344CB8AC3E}">
        <p14:creationId xmlns:p14="http://schemas.microsoft.com/office/powerpoint/2010/main" val="146518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txBox="1">
            <a:spLocks/>
          </p:cNvSpPr>
          <p:nvPr/>
        </p:nvSpPr>
        <p:spPr>
          <a:xfrm>
            <a:off x="2112945" y="707204"/>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1800" b="1" dirty="0">
                <a:latin typeface="Times New Roman" panose="02020603050405020304" pitchFamily="18" charset="0"/>
                <a:cs typeface="Times New Roman" panose="02020603050405020304" pitchFamily="18" charset="0"/>
              </a:rPr>
              <a:t>RESULTADO OPERATIVO FEBRERO 2020</a:t>
            </a:r>
          </a:p>
        </p:txBody>
      </p:sp>
      <p:sp>
        <p:nvSpPr>
          <p:cNvPr id="9" name="Título 1"/>
          <p:cNvSpPr txBox="1">
            <a:spLocks/>
          </p:cNvSpPr>
          <p:nvPr/>
        </p:nvSpPr>
        <p:spPr>
          <a:xfrm>
            <a:off x="2174421" y="170535"/>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RESUMEN – RESULTADO OPERATIVO A FEBRERO 2020</a:t>
            </a:r>
          </a:p>
        </p:txBody>
      </p:sp>
      <p:pic>
        <p:nvPicPr>
          <p:cNvPr id="5" name="Imagen 4"/>
          <p:cNvPicPr>
            <a:picLocks noChangeAspect="1"/>
          </p:cNvPicPr>
          <p:nvPr/>
        </p:nvPicPr>
        <p:blipFill>
          <a:blip r:embed="rId2"/>
          <a:stretch>
            <a:fillRect/>
          </a:stretch>
        </p:blipFill>
        <p:spPr>
          <a:xfrm>
            <a:off x="119336" y="1283268"/>
            <a:ext cx="11775347" cy="5018841"/>
          </a:xfrm>
          <a:prstGeom prst="rect">
            <a:avLst/>
          </a:prstGeom>
        </p:spPr>
      </p:pic>
    </p:spTree>
    <p:extLst>
      <p:ext uri="{BB962C8B-B14F-4D97-AF65-F5344CB8AC3E}">
        <p14:creationId xmlns:p14="http://schemas.microsoft.com/office/powerpoint/2010/main" val="372028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txBox="1">
            <a:spLocks/>
          </p:cNvSpPr>
          <p:nvPr/>
        </p:nvSpPr>
        <p:spPr>
          <a:xfrm>
            <a:off x="2112945" y="707204"/>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1800" b="1" dirty="0">
                <a:latin typeface="Times New Roman" panose="02020603050405020304" pitchFamily="18" charset="0"/>
                <a:cs typeface="Times New Roman" panose="02020603050405020304" pitchFamily="18" charset="0"/>
              </a:rPr>
              <a:t>RESULTADO OPERATIVO FEBRERO 2020</a:t>
            </a:r>
          </a:p>
        </p:txBody>
      </p:sp>
      <p:sp>
        <p:nvSpPr>
          <p:cNvPr id="9" name="Título 1"/>
          <p:cNvSpPr txBox="1">
            <a:spLocks/>
          </p:cNvSpPr>
          <p:nvPr/>
        </p:nvSpPr>
        <p:spPr>
          <a:xfrm>
            <a:off x="2174421" y="170535"/>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RESUMEN – RESULTADO OPERATIVO A FEBRERO 2020</a:t>
            </a:r>
          </a:p>
        </p:txBody>
      </p:sp>
      <p:pic>
        <p:nvPicPr>
          <p:cNvPr id="4" name="Imagen 3"/>
          <p:cNvPicPr>
            <a:picLocks noChangeAspect="1"/>
          </p:cNvPicPr>
          <p:nvPr/>
        </p:nvPicPr>
        <p:blipFill>
          <a:blip r:embed="rId2"/>
          <a:stretch>
            <a:fillRect/>
          </a:stretch>
        </p:blipFill>
        <p:spPr>
          <a:xfrm>
            <a:off x="100339" y="1661375"/>
            <a:ext cx="12013165" cy="3541689"/>
          </a:xfrm>
          <a:prstGeom prst="rect">
            <a:avLst/>
          </a:prstGeom>
        </p:spPr>
      </p:pic>
    </p:spTree>
    <p:extLst>
      <p:ext uri="{BB962C8B-B14F-4D97-AF65-F5344CB8AC3E}">
        <p14:creationId xmlns:p14="http://schemas.microsoft.com/office/powerpoint/2010/main" val="224247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6F5D2661-B4C4-4D6E-A5EA-2C6BB7498CC7}"/>
              </a:ext>
            </a:extLst>
          </p:cNvPr>
          <p:cNvSpPr>
            <a:spLocks noGrp="1"/>
          </p:cNvSpPr>
          <p:nvPr>
            <p:ph type="title"/>
          </p:nvPr>
        </p:nvSpPr>
        <p:spPr>
          <a:xfrm>
            <a:off x="1870319" y="754673"/>
            <a:ext cx="8210576" cy="461467"/>
          </a:xfrm>
        </p:spPr>
        <p:txBody>
          <a:bodyPr>
            <a:noAutofit/>
          </a:bodyPr>
          <a:lstStyle/>
          <a:p>
            <a:pPr algn="ctr"/>
            <a:r>
              <a:rPr lang="es-PE" sz="2000" b="1" dirty="0">
                <a:latin typeface="Times New Roman" panose="02020603050405020304" pitchFamily="18" charset="0"/>
                <a:cs typeface="Times New Roman" panose="02020603050405020304" pitchFamily="18" charset="0"/>
              </a:rPr>
              <a:t>CRONOGRAMA VALORIZADO ACELERADO V.S. AVANCE VENTA VALORIZADO</a:t>
            </a:r>
            <a:endParaRPr lang="es-ES" sz="2000" b="1" dirty="0">
              <a:latin typeface="Times New Roman" panose="02020603050405020304" pitchFamily="18" charset="0"/>
              <a:cs typeface="Times New Roman" panose="02020603050405020304" pitchFamily="18" charset="0"/>
            </a:endParaRPr>
          </a:p>
        </p:txBody>
      </p:sp>
      <p:pic>
        <p:nvPicPr>
          <p:cNvPr id="2" name="Imagen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0609" y="1423547"/>
            <a:ext cx="11427341" cy="5175953"/>
          </a:xfrm>
          <a:prstGeom prst="rect">
            <a:avLst/>
          </a:prstGeom>
        </p:spPr>
      </p:pic>
    </p:spTree>
    <p:extLst>
      <p:ext uri="{BB962C8B-B14F-4D97-AF65-F5344CB8AC3E}">
        <p14:creationId xmlns:p14="http://schemas.microsoft.com/office/powerpoint/2010/main" val="3866583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6F5D2661-B4C4-4D6E-A5EA-2C6BB7498CC7}"/>
              </a:ext>
            </a:extLst>
          </p:cNvPr>
          <p:cNvSpPr>
            <a:spLocks noGrp="1"/>
          </p:cNvSpPr>
          <p:nvPr>
            <p:ph type="title"/>
          </p:nvPr>
        </p:nvSpPr>
        <p:spPr>
          <a:xfrm>
            <a:off x="1870319" y="754673"/>
            <a:ext cx="8210576" cy="461467"/>
          </a:xfrm>
        </p:spPr>
        <p:txBody>
          <a:bodyPr>
            <a:noAutofit/>
          </a:bodyPr>
          <a:lstStyle/>
          <a:p>
            <a:pPr algn="ctr"/>
            <a:r>
              <a:rPr lang="es-PE" sz="2000" b="1" dirty="0">
                <a:latin typeface="Times New Roman" panose="02020603050405020304" pitchFamily="18" charset="0"/>
                <a:cs typeface="Times New Roman" panose="02020603050405020304" pitchFamily="18" charset="0"/>
              </a:rPr>
              <a:t>CRONOGRAMA VALORIZADO ACELERADO V.S. AVANCE VENTA VALORIZADO</a:t>
            </a:r>
            <a:endParaRPr lang="es-ES" sz="2000" b="1" dirty="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6987" y="1532585"/>
            <a:ext cx="11703092" cy="5087155"/>
          </a:xfrm>
          <a:prstGeom prst="rect">
            <a:avLst/>
          </a:prstGeom>
        </p:spPr>
      </p:pic>
    </p:spTree>
    <p:extLst>
      <p:ext uri="{BB962C8B-B14F-4D97-AF65-F5344CB8AC3E}">
        <p14:creationId xmlns:p14="http://schemas.microsoft.com/office/powerpoint/2010/main" val="3883802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2331286" y="211797"/>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ES" sz="1600" b="1" dirty="0">
                <a:solidFill>
                  <a:schemeClr val="tx1"/>
                </a:solidFill>
                <a:latin typeface="Arial" panose="020B0604020202020204" pitchFamily="34" charset="0"/>
                <a:cs typeface="Arial" panose="020B0604020202020204" pitchFamily="34" charset="0"/>
              </a:rPr>
              <a:t>RESUMEN DE AMPLIACIONES DE PLAZO SOLICITADAS</a:t>
            </a:r>
          </a:p>
          <a:p>
            <a:pPr algn="ctr"/>
            <a:r>
              <a:rPr lang="es-ES" sz="1600" b="1" dirty="0">
                <a:solidFill>
                  <a:schemeClr val="tx1"/>
                </a:solidFill>
                <a:latin typeface="Arial" panose="020B0604020202020204" pitchFamily="34" charset="0"/>
                <a:cs typeface="Arial" panose="020B0604020202020204" pitchFamily="34" charset="0"/>
              </a:rPr>
              <a:t>Y PROCESOS ARBITRALES INICIADOS</a:t>
            </a:r>
            <a:endParaRPr lang="es-PE" sz="1600" b="1" dirty="0">
              <a:solidFill>
                <a:schemeClr val="tx1"/>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00E7D615-197B-4E6D-AE30-A5E430D5DF8B}"/>
              </a:ext>
            </a:extLst>
          </p:cNvPr>
          <p:cNvSpPr/>
          <p:nvPr/>
        </p:nvSpPr>
        <p:spPr>
          <a:xfrm>
            <a:off x="303178" y="1138095"/>
            <a:ext cx="11685621" cy="54012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 name="Imagen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3177" y="1138094"/>
            <a:ext cx="11685621" cy="5401217"/>
          </a:xfrm>
          <a:prstGeom prst="rect">
            <a:avLst/>
          </a:prstGeom>
        </p:spPr>
      </p:pic>
    </p:spTree>
    <p:extLst>
      <p:ext uri="{BB962C8B-B14F-4D97-AF65-F5344CB8AC3E}">
        <p14:creationId xmlns:p14="http://schemas.microsoft.com/office/powerpoint/2010/main" val="2296440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txBox="1">
            <a:spLocks/>
          </p:cNvSpPr>
          <p:nvPr/>
        </p:nvSpPr>
        <p:spPr>
          <a:xfrm>
            <a:off x="2160957" y="893114"/>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ES" sz="1600" b="1" dirty="0">
                <a:solidFill>
                  <a:schemeClr val="tx1"/>
                </a:solidFill>
                <a:latin typeface="Arial" panose="020B0604020202020204" pitchFamily="34" charset="0"/>
                <a:cs typeface="Arial" panose="020B0604020202020204" pitchFamily="34" charset="0"/>
              </a:rPr>
              <a:t>RESUMEN DE OBRAS COMPLEMENTARIAS</a:t>
            </a:r>
            <a:endParaRPr lang="es-PE" sz="1600" b="1" dirty="0">
              <a:solidFill>
                <a:schemeClr val="tx1"/>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B048DBB8-CFC9-431D-85D2-9FB083BE44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3278" y="1966635"/>
            <a:ext cx="11522439" cy="2081234"/>
          </a:xfrm>
          <a:prstGeom prst="rect">
            <a:avLst/>
          </a:prstGeom>
        </p:spPr>
      </p:pic>
      <p:pic>
        <p:nvPicPr>
          <p:cNvPr id="7" name="Imagen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138" y="2005938"/>
            <a:ext cx="11346717" cy="2002627"/>
          </a:xfrm>
          <a:prstGeom prst="rect">
            <a:avLst/>
          </a:prstGeom>
        </p:spPr>
      </p:pic>
    </p:spTree>
    <p:extLst>
      <p:ext uri="{BB962C8B-B14F-4D97-AF65-F5344CB8AC3E}">
        <p14:creationId xmlns:p14="http://schemas.microsoft.com/office/powerpoint/2010/main" val="40744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2650" y="2564905"/>
            <a:ext cx="7886700" cy="1325563"/>
          </a:xfrm>
        </p:spPr>
        <p:txBody>
          <a:bodyPr>
            <a:noAutofit/>
          </a:bodyPr>
          <a:lstStyle/>
          <a:p>
            <a:pPr algn="ctr"/>
            <a:r>
              <a:rPr lang="es-PE" sz="3500" b="1" dirty="0">
                <a:latin typeface="Times New Roman" panose="02020603050405020304" pitchFamily="18" charset="0"/>
                <a:cs typeface="Times New Roman" panose="02020603050405020304" pitchFamily="18" charset="0"/>
              </a:rPr>
              <a:t>GESTION SSOMA</a:t>
            </a:r>
            <a:endParaRPr lang="es-ES" sz="3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5665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txBox="1">
            <a:spLocks/>
          </p:cNvSpPr>
          <p:nvPr/>
        </p:nvSpPr>
        <p:spPr>
          <a:xfrm>
            <a:off x="2160957" y="579550"/>
            <a:ext cx="7886700" cy="59242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ES" sz="1600" b="1" dirty="0">
                <a:solidFill>
                  <a:schemeClr val="tx1"/>
                </a:solidFill>
                <a:latin typeface="Arial" panose="020B0604020202020204" pitchFamily="34" charset="0"/>
                <a:cs typeface="Arial" panose="020B0604020202020204" pitchFamily="34" charset="0"/>
              </a:rPr>
              <a:t>SECTORIZACION DE LA OBRA</a:t>
            </a:r>
            <a:endParaRPr lang="es-PE" sz="1600" b="1" dirty="0">
              <a:solidFill>
                <a:schemeClr val="tx1"/>
              </a:solidFill>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1808532" y="1371532"/>
            <a:ext cx="8239125" cy="5248275"/>
          </a:xfrm>
          <a:prstGeom prst="rect">
            <a:avLst/>
          </a:prstGeom>
        </p:spPr>
      </p:pic>
    </p:spTree>
    <p:extLst>
      <p:ext uri="{BB962C8B-B14F-4D97-AF65-F5344CB8AC3E}">
        <p14:creationId xmlns:p14="http://schemas.microsoft.com/office/powerpoint/2010/main" val="3658733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2E70969-68F8-41D0-9036-7533B5BEEFF4}"/>
              </a:ext>
            </a:extLst>
          </p:cNvPr>
          <p:cNvSpPr txBox="1">
            <a:spLocks/>
          </p:cNvSpPr>
          <p:nvPr/>
        </p:nvSpPr>
        <p:spPr>
          <a:xfrm>
            <a:off x="2112945" y="707204"/>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1800" b="1" dirty="0">
                <a:latin typeface="Times New Roman" panose="02020603050405020304" pitchFamily="18" charset="0"/>
                <a:cs typeface="Times New Roman" panose="02020603050405020304" pitchFamily="18" charset="0"/>
              </a:rPr>
              <a:t>SECTOR 1</a:t>
            </a:r>
          </a:p>
        </p:txBody>
      </p:sp>
      <p:sp>
        <p:nvSpPr>
          <p:cNvPr id="6" name="Título 1">
            <a:extLst>
              <a:ext uri="{FF2B5EF4-FFF2-40B4-BE49-F238E27FC236}">
                <a16:creationId xmlns:a16="http://schemas.microsoft.com/office/drawing/2014/main" id="{16815484-1FD7-4C8C-978D-322ED8FE1406}"/>
              </a:ext>
            </a:extLst>
          </p:cNvPr>
          <p:cNvSpPr txBox="1">
            <a:spLocks/>
          </p:cNvSpPr>
          <p:nvPr/>
        </p:nvSpPr>
        <p:spPr>
          <a:xfrm>
            <a:off x="2174421" y="170535"/>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AVANCE DE OBRA POR BLOQUE 01</a:t>
            </a:r>
          </a:p>
        </p:txBody>
      </p:sp>
      <p:pic>
        <p:nvPicPr>
          <p:cNvPr id="3" name="Imagen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2015" y="1187474"/>
            <a:ext cx="4162513" cy="5405399"/>
          </a:xfrm>
          <a:prstGeom prst="rect">
            <a:avLst/>
          </a:prstGeom>
        </p:spPr>
      </p:pic>
      <p:graphicFrame>
        <p:nvGraphicFramePr>
          <p:cNvPr id="2" name="Objeto 1"/>
          <p:cNvGraphicFramePr>
            <a:graphicFrameLocks noChangeAspect="1"/>
          </p:cNvGraphicFramePr>
          <p:nvPr/>
        </p:nvGraphicFramePr>
        <p:xfrm>
          <a:off x="5524237" y="1283268"/>
          <a:ext cx="1920875" cy="1470025"/>
        </p:xfrm>
        <a:graphic>
          <a:graphicData uri="http://schemas.openxmlformats.org/presentationml/2006/ole">
            <mc:AlternateContent xmlns:mc="http://schemas.openxmlformats.org/markup-compatibility/2006">
              <mc:Choice xmlns:v="urn:schemas-microsoft-com:vml" Requires="v">
                <p:oleObj spid="_x0000_s1098" name="Hoja de cálculo" r:id="rId4" imgW="1920240" imgH="1470723" progId="Excel.Sheet.12">
                  <p:embed/>
                </p:oleObj>
              </mc:Choice>
              <mc:Fallback>
                <p:oleObj name="Hoja de cálculo" r:id="rId4" imgW="1920240" imgH="1470723" progId="Excel.Sheet.12">
                  <p:embed/>
                  <p:pic>
                    <p:nvPicPr>
                      <p:cNvPr id="0" name=""/>
                      <p:cNvPicPr/>
                      <p:nvPr/>
                    </p:nvPicPr>
                    <p:blipFill>
                      <a:blip r:embed="rId5"/>
                      <a:stretch>
                        <a:fillRect/>
                      </a:stretch>
                    </p:blipFill>
                    <p:spPr>
                      <a:xfrm>
                        <a:off x="5524237" y="1283268"/>
                        <a:ext cx="1920875" cy="1470025"/>
                      </a:xfrm>
                      <a:prstGeom prst="rect">
                        <a:avLst/>
                      </a:prstGeom>
                    </p:spPr>
                  </p:pic>
                </p:oleObj>
              </mc:Fallback>
            </mc:AlternateContent>
          </a:graphicData>
        </a:graphic>
      </p:graphicFrame>
      <p:graphicFrame>
        <p:nvGraphicFramePr>
          <p:cNvPr id="7" name="Objeto 6"/>
          <p:cNvGraphicFramePr>
            <a:graphicFrameLocks noChangeAspect="1"/>
          </p:cNvGraphicFramePr>
          <p:nvPr/>
        </p:nvGraphicFramePr>
        <p:xfrm>
          <a:off x="7694821" y="1557112"/>
          <a:ext cx="1981200" cy="922337"/>
        </p:xfrm>
        <a:graphic>
          <a:graphicData uri="http://schemas.openxmlformats.org/presentationml/2006/ole">
            <mc:AlternateContent xmlns:mc="http://schemas.openxmlformats.org/markup-compatibility/2006">
              <mc:Choice xmlns:v="urn:schemas-microsoft-com:vml" Requires="v">
                <p:oleObj spid="_x0000_s1099" name="Hoja de cálculo" r:id="rId6" imgW="1981058" imgH="922224" progId="Excel.Sheet.12">
                  <p:embed/>
                </p:oleObj>
              </mc:Choice>
              <mc:Fallback>
                <p:oleObj name="Hoja de cálculo" r:id="rId6" imgW="1981058" imgH="922224" progId="Excel.Sheet.12">
                  <p:embed/>
                  <p:pic>
                    <p:nvPicPr>
                      <p:cNvPr id="0" name=""/>
                      <p:cNvPicPr/>
                      <p:nvPr/>
                    </p:nvPicPr>
                    <p:blipFill>
                      <a:blip r:embed="rId7"/>
                      <a:stretch>
                        <a:fillRect/>
                      </a:stretch>
                    </p:blipFill>
                    <p:spPr>
                      <a:xfrm>
                        <a:off x="7694821" y="1557112"/>
                        <a:ext cx="1981200" cy="922337"/>
                      </a:xfrm>
                      <a:prstGeom prst="rect">
                        <a:avLst/>
                      </a:prstGeom>
                    </p:spPr>
                  </p:pic>
                </p:oleObj>
              </mc:Fallback>
            </mc:AlternateContent>
          </a:graphicData>
        </a:graphic>
      </p:graphicFrame>
      <p:graphicFrame>
        <p:nvGraphicFramePr>
          <p:cNvPr id="9" name="Objeto 8"/>
          <p:cNvGraphicFramePr>
            <a:graphicFrameLocks noChangeAspect="1"/>
          </p:cNvGraphicFramePr>
          <p:nvPr/>
        </p:nvGraphicFramePr>
        <p:xfrm>
          <a:off x="9999645" y="1649187"/>
          <a:ext cx="1981200" cy="738187"/>
        </p:xfrm>
        <a:graphic>
          <a:graphicData uri="http://schemas.openxmlformats.org/presentationml/2006/ole">
            <mc:AlternateContent xmlns:mc="http://schemas.openxmlformats.org/markup-compatibility/2006">
              <mc:Choice xmlns:v="urn:schemas-microsoft-com:vml" Requires="v">
                <p:oleObj spid="_x0000_s1100" name="Hoja de cálculo" r:id="rId8" imgW="1981058" imgH="738967" progId="Excel.Sheet.12">
                  <p:embed/>
                </p:oleObj>
              </mc:Choice>
              <mc:Fallback>
                <p:oleObj name="Hoja de cálculo" r:id="rId8" imgW="1981058" imgH="738967" progId="Excel.Sheet.12">
                  <p:embed/>
                  <p:pic>
                    <p:nvPicPr>
                      <p:cNvPr id="0" name=""/>
                      <p:cNvPicPr/>
                      <p:nvPr/>
                    </p:nvPicPr>
                    <p:blipFill>
                      <a:blip r:embed="rId9"/>
                      <a:stretch>
                        <a:fillRect/>
                      </a:stretch>
                    </p:blipFill>
                    <p:spPr>
                      <a:xfrm>
                        <a:off x="9999645" y="1649187"/>
                        <a:ext cx="1981200" cy="738187"/>
                      </a:xfrm>
                      <a:prstGeom prst="rect">
                        <a:avLst/>
                      </a:prstGeom>
                    </p:spPr>
                  </p:pic>
                </p:oleObj>
              </mc:Fallback>
            </mc:AlternateContent>
          </a:graphicData>
        </a:graphic>
      </p:graphicFrame>
      <p:sp>
        <p:nvSpPr>
          <p:cNvPr id="4" name="CuadroTexto 3">
            <a:extLst>
              <a:ext uri="{FF2B5EF4-FFF2-40B4-BE49-F238E27FC236}">
                <a16:creationId xmlns:a16="http://schemas.microsoft.com/office/drawing/2014/main" id="{0F22B139-0FE8-4279-B9CA-645668ABCC61}"/>
              </a:ext>
            </a:extLst>
          </p:cNvPr>
          <p:cNvSpPr txBox="1"/>
          <p:nvPr/>
        </p:nvSpPr>
        <p:spPr>
          <a:xfrm>
            <a:off x="5789841" y="2944080"/>
            <a:ext cx="6006483" cy="3477875"/>
          </a:xfrm>
          <a:prstGeom prst="rect">
            <a:avLst/>
          </a:prstGeom>
          <a:solidFill>
            <a:schemeClr val="tx1"/>
          </a:solidFill>
        </p:spPr>
        <p:txBody>
          <a:bodyPr wrap="square" rtlCol="0">
            <a:spAutoFit/>
          </a:bodyPr>
          <a:lstStyle/>
          <a:p>
            <a:r>
              <a:rPr lang="es-PE" sz="2000" b="1" u="sng" dirty="0">
                <a:solidFill>
                  <a:schemeClr val="bg1"/>
                </a:solidFill>
                <a:latin typeface="Calibri" panose="020F0502020204030204" pitchFamily="34" charset="0"/>
                <a:cs typeface="Calibri" panose="020F0502020204030204" pitchFamily="34" charset="0"/>
              </a:rPr>
              <a:t>PRIMER PISO</a:t>
            </a:r>
          </a:p>
          <a:p>
            <a:pPr marL="285750" indent="-285750">
              <a:buFontTx/>
              <a:buChar char="-"/>
            </a:pPr>
            <a:r>
              <a:rPr lang="es-PE" sz="2000" dirty="0">
                <a:solidFill>
                  <a:schemeClr val="bg1"/>
                </a:solidFill>
                <a:latin typeface="Calibri" panose="020F0502020204030204" pitchFamily="34" charset="0"/>
                <a:cs typeface="Calibri" panose="020F0502020204030204" pitchFamily="34" charset="0"/>
              </a:rPr>
              <a:t>Farmacia, Rehabilitación, Anatomía patológica,  Casa materna, Diagnóstico por imágenes, Emergencia.</a:t>
            </a:r>
          </a:p>
          <a:p>
            <a:endParaRPr lang="es-PE" sz="2000" dirty="0">
              <a:solidFill>
                <a:schemeClr val="bg1"/>
              </a:solidFill>
              <a:latin typeface="Calibri" panose="020F0502020204030204" pitchFamily="34" charset="0"/>
              <a:cs typeface="Calibri" panose="020F0502020204030204" pitchFamily="34" charset="0"/>
            </a:endParaRPr>
          </a:p>
          <a:p>
            <a:r>
              <a:rPr lang="es-PE" sz="2000" b="1" u="sng" dirty="0">
                <a:solidFill>
                  <a:schemeClr val="bg1"/>
                </a:solidFill>
                <a:latin typeface="Calibri" panose="020F0502020204030204" pitchFamily="34" charset="0"/>
                <a:cs typeface="Calibri" panose="020F0502020204030204" pitchFamily="34" charset="0"/>
              </a:rPr>
              <a:t>SEGUNDO NIVEL</a:t>
            </a:r>
          </a:p>
          <a:p>
            <a:pPr marL="285750" indent="-285750">
              <a:buFontTx/>
              <a:buChar char="-"/>
            </a:pPr>
            <a:r>
              <a:rPr lang="es-PE" sz="2000" dirty="0">
                <a:solidFill>
                  <a:schemeClr val="bg1"/>
                </a:solidFill>
                <a:latin typeface="Calibri" panose="020F0502020204030204" pitchFamily="34" charset="0"/>
                <a:cs typeface="Calibri" panose="020F0502020204030204" pitchFamily="34" charset="0"/>
              </a:rPr>
              <a:t>Consulta Externa, Patología clínica, Banco de sangre, Residencia médicos, Gestión de la información.</a:t>
            </a:r>
          </a:p>
          <a:p>
            <a:endParaRPr lang="es-PE" sz="2000" dirty="0">
              <a:solidFill>
                <a:schemeClr val="bg1"/>
              </a:solidFill>
              <a:latin typeface="Calibri" panose="020F0502020204030204" pitchFamily="34" charset="0"/>
              <a:cs typeface="Calibri" panose="020F0502020204030204" pitchFamily="34" charset="0"/>
            </a:endParaRPr>
          </a:p>
          <a:p>
            <a:r>
              <a:rPr lang="es-PE" sz="2000" b="1" u="sng" dirty="0">
                <a:solidFill>
                  <a:schemeClr val="bg1"/>
                </a:solidFill>
                <a:latin typeface="Calibri" panose="020F0502020204030204" pitchFamily="34" charset="0"/>
                <a:cs typeface="Calibri" panose="020F0502020204030204" pitchFamily="34" charset="0"/>
              </a:rPr>
              <a:t>TERCER NIVEL</a:t>
            </a:r>
          </a:p>
          <a:p>
            <a:r>
              <a:rPr lang="es-PE" sz="2000" dirty="0">
                <a:solidFill>
                  <a:schemeClr val="bg1"/>
                </a:solidFill>
                <a:latin typeface="Calibri" panose="020F0502020204030204" pitchFamily="34" charset="0"/>
                <a:cs typeface="Calibri" panose="020F0502020204030204" pitchFamily="34" charset="0"/>
              </a:rPr>
              <a:t>- Hospitalización, Centro quirúrgico, Centro obstétrico, Central de esterilización.</a:t>
            </a:r>
          </a:p>
        </p:txBody>
      </p:sp>
    </p:spTree>
    <p:extLst>
      <p:ext uri="{BB962C8B-B14F-4D97-AF65-F5344CB8AC3E}">
        <p14:creationId xmlns:p14="http://schemas.microsoft.com/office/powerpoint/2010/main" val="72588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2590485" y="178821"/>
            <a:ext cx="6123632" cy="66887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100" u="sng" dirty="0">
                <a:latin typeface="Times New Roman" panose="02020603050405020304" pitchFamily="18" charset="0"/>
                <a:cs typeface="Times New Roman" panose="02020603050405020304" pitchFamily="18" charset="0"/>
              </a:rPr>
              <a:t>PANEL FOTOGRÁFICO</a:t>
            </a:r>
            <a:br>
              <a:rPr lang="es-PE" sz="1600" dirty="0"/>
            </a:br>
            <a:endParaRPr lang="es-PE" sz="1600" dirty="0"/>
          </a:p>
        </p:txBody>
      </p:sp>
      <p:sp>
        <p:nvSpPr>
          <p:cNvPr id="8" name="4 Rectángulo">
            <a:extLst>
              <a:ext uri="{FF2B5EF4-FFF2-40B4-BE49-F238E27FC236}">
                <a16:creationId xmlns:a16="http://schemas.microsoft.com/office/drawing/2014/main" id="{ADDA81C4-1D31-45B0-9CDD-5F0F6CA84B87}"/>
              </a:ext>
            </a:extLst>
          </p:cNvPr>
          <p:cNvSpPr/>
          <p:nvPr/>
        </p:nvSpPr>
        <p:spPr>
          <a:xfrm>
            <a:off x="1188804" y="6048237"/>
            <a:ext cx="9244195"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01. Vista del avance del bloque 01</a:t>
            </a:r>
          </a:p>
        </p:txBody>
      </p:sp>
      <p:pic>
        <p:nvPicPr>
          <p:cNvPr id="2" name="Imagen 1"/>
          <p:cNvPicPr>
            <a:picLocks noChangeAspect="1"/>
          </p:cNvPicPr>
          <p:nvPr/>
        </p:nvPicPr>
        <p:blipFill>
          <a:blip r:embed="rId2"/>
          <a:stretch>
            <a:fillRect/>
          </a:stretch>
        </p:blipFill>
        <p:spPr>
          <a:xfrm>
            <a:off x="407368" y="1097860"/>
            <a:ext cx="11410821" cy="4885335"/>
          </a:xfrm>
          <a:prstGeom prst="rect">
            <a:avLst/>
          </a:prstGeom>
        </p:spPr>
      </p:pic>
    </p:spTree>
    <p:extLst>
      <p:ext uri="{BB962C8B-B14F-4D97-AF65-F5344CB8AC3E}">
        <p14:creationId xmlns:p14="http://schemas.microsoft.com/office/powerpoint/2010/main" val="3442933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40" y="105023"/>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8" name="4 Rectángulo">
            <a:extLst>
              <a:ext uri="{FF2B5EF4-FFF2-40B4-BE49-F238E27FC236}">
                <a16:creationId xmlns:a16="http://schemas.microsoft.com/office/drawing/2014/main" id="{F81B7B05-BEEE-4AEB-9E2C-4926B6742474}"/>
              </a:ext>
            </a:extLst>
          </p:cNvPr>
          <p:cNvSpPr/>
          <p:nvPr/>
        </p:nvSpPr>
        <p:spPr>
          <a:xfrm>
            <a:off x="2337721" y="6255060"/>
            <a:ext cx="7243444"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02. Vista del avance de encofrado de losa del tercer piso del Bloque 01</a:t>
            </a:r>
          </a:p>
        </p:txBody>
      </p:sp>
      <p:pic>
        <p:nvPicPr>
          <p:cNvPr id="6" name="Imagen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1100" y="987962"/>
            <a:ext cx="9250787" cy="5208050"/>
          </a:xfrm>
          <a:prstGeom prst="rect">
            <a:avLst/>
          </a:prstGeom>
        </p:spPr>
      </p:pic>
      <p:pic>
        <p:nvPicPr>
          <p:cNvPr id="2" name="Imagen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1100" y="987963"/>
            <a:ext cx="9250787" cy="5208050"/>
          </a:xfrm>
          <a:prstGeom prst="rect">
            <a:avLst/>
          </a:prstGeom>
        </p:spPr>
      </p:pic>
    </p:spTree>
    <p:extLst>
      <p:ext uri="{BB962C8B-B14F-4D97-AF65-F5344CB8AC3E}">
        <p14:creationId xmlns:p14="http://schemas.microsoft.com/office/powerpoint/2010/main" val="1332637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40" y="105023"/>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8" name="4 Rectángulo">
            <a:extLst>
              <a:ext uri="{FF2B5EF4-FFF2-40B4-BE49-F238E27FC236}">
                <a16:creationId xmlns:a16="http://schemas.microsoft.com/office/drawing/2014/main" id="{F81B7B05-BEEE-4AEB-9E2C-4926B6742474}"/>
              </a:ext>
            </a:extLst>
          </p:cNvPr>
          <p:cNvSpPr/>
          <p:nvPr/>
        </p:nvSpPr>
        <p:spPr>
          <a:xfrm>
            <a:off x="2337721" y="6255060"/>
            <a:ext cx="7243444"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03. Vista del avance de la losa del tercer piso del Bloque 01</a:t>
            </a:r>
          </a:p>
        </p:txBody>
      </p:sp>
      <p:pic>
        <p:nvPicPr>
          <p:cNvPr id="2" name="Imagen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1100" y="1082220"/>
            <a:ext cx="9083362" cy="5113792"/>
          </a:xfrm>
          <a:prstGeom prst="rect">
            <a:avLst/>
          </a:prstGeom>
        </p:spPr>
      </p:pic>
      <p:pic>
        <p:nvPicPr>
          <p:cNvPr id="3" name="Imagen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1100" y="1082220"/>
            <a:ext cx="9083362" cy="5113792"/>
          </a:xfrm>
          <a:prstGeom prst="rect">
            <a:avLst/>
          </a:prstGeom>
        </p:spPr>
      </p:pic>
    </p:spTree>
    <p:extLst>
      <p:ext uri="{BB962C8B-B14F-4D97-AF65-F5344CB8AC3E}">
        <p14:creationId xmlns:p14="http://schemas.microsoft.com/office/powerpoint/2010/main" val="287455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40" y="105023"/>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8" name="4 Rectángulo">
            <a:extLst>
              <a:ext uri="{FF2B5EF4-FFF2-40B4-BE49-F238E27FC236}">
                <a16:creationId xmlns:a16="http://schemas.microsoft.com/office/drawing/2014/main" id="{F81B7B05-BEEE-4AEB-9E2C-4926B6742474}"/>
              </a:ext>
            </a:extLst>
          </p:cNvPr>
          <p:cNvSpPr/>
          <p:nvPr/>
        </p:nvSpPr>
        <p:spPr>
          <a:xfrm>
            <a:off x="2337721" y="6255060"/>
            <a:ext cx="7553254"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04. Vista del avance de encofrado de la losa del tercer piso del Bloque 01</a:t>
            </a:r>
          </a:p>
        </p:txBody>
      </p:sp>
      <p:pic>
        <p:nvPicPr>
          <p:cNvPr id="5" name="Imagen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0735" y="1078639"/>
            <a:ext cx="10842782" cy="5011379"/>
          </a:xfrm>
          <a:prstGeom prst="rect">
            <a:avLst/>
          </a:prstGeom>
        </p:spPr>
      </p:pic>
    </p:spTree>
    <p:extLst>
      <p:ext uri="{BB962C8B-B14F-4D97-AF65-F5344CB8AC3E}">
        <p14:creationId xmlns:p14="http://schemas.microsoft.com/office/powerpoint/2010/main" val="3211049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6815484-1FD7-4C8C-978D-322ED8FE1406}"/>
              </a:ext>
            </a:extLst>
          </p:cNvPr>
          <p:cNvSpPr txBox="1">
            <a:spLocks/>
          </p:cNvSpPr>
          <p:nvPr/>
        </p:nvSpPr>
        <p:spPr>
          <a:xfrm>
            <a:off x="2174421" y="170535"/>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AVANCE DE OBRA POR BLOQUE N° 02</a:t>
            </a:r>
          </a:p>
        </p:txBody>
      </p:sp>
      <p:grpSp>
        <p:nvGrpSpPr>
          <p:cNvPr id="2" name="Grupo 1">
            <a:extLst>
              <a:ext uri="{FF2B5EF4-FFF2-40B4-BE49-F238E27FC236}">
                <a16:creationId xmlns:a16="http://schemas.microsoft.com/office/drawing/2014/main" id="{2E99BF9E-9A65-4D27-9BC7-89D41F8C31DC}"/>
              </a:ext>
            </a:extLst>
          </p:cNvPr>
          <p:cNvGrpSpPr/>
          <p:nvPr/>
        </p:nvGrpSpPr>
        <p:grpSpPr>
          <a:xfrm>
            <a:off x="543666" y="872306"/>
            <a:ext cx="7397145" cy="5619389"/>
            <a:chOff x="864508" y="872306"/>
            <a:chExt cx="7397145" cy="5619389"/>
          </a:xfrm>
        </p:grpSpPr>
        <p:pic>
          <p:nvPicPr>
            <p:cNvPr id="6" name="Imagen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4508" y="872306"/>
              <a:ext cx="7397145" cy="5619389"/>
            </a:xfrm>
            <a:prstGeom prst="rect">
              <a:avLst/>
            </a:prstGeom>
          </p:spPr>
        </p:pic>
        <p:graphicFrame>
          <p:nvGraphicFramePr>
            <p:cNvPr id="3" name="Objeto 2"/>
            <p:cNvGraphicFramePr>
              <a:graphicFrameLocks noChangeAspect="1"/>
            </p:cNvGraphicFramePr>
            <p:nvPr/>
          </p:nvGraphicFramePr>
          <p:xfrm>
            <a:off x="6096000" y="872306"/>
            <a:ext cx="2002760" cy="1823132"/>
          </p:xfrm>
          <a:graphic>
            <a:graphicData uri="http://schemas.openxmlformats.org/presentationml/2006/ole">
              <mc:AlternateContent xmlns:mc="http://schemas.openxmlformats.org/markup-compatibility/2006">
                <mc:Choice xmlns:v="urn:schemas-microsoft-com:vml" Requires="v">
                  <p:oleObj spid="_x0000_s2074" name="Hoja de cálculo" r:id="rId4" imgW="1539169" imgH="1402001" progId="Excel.Sheet.12">
                    <p:embed/>
                  </p:oleObj>
                </mc:Choice>
                <mc:Fallback>
                  <p:oleObj name="Hoja de cálculo" r:id="rId4" imgW="1539169" imgH="1402001" progId="Excel.Sheet.12">
                    <p:embed/>
                    <p:pic>
                      <p:nvPicPr>
                        <p:cNvPr id="0" name=""/>
                        <p:cNvPicPr/>
                        <p:nvPr/>
                      </p:nvPicPr>
                      <p:blipFill>
                        <a:blip r:embed="rId5"/>
                        <a:stretch>
                          <a:fillRect/>
                        </a:stretch>
                      </p:blipFill>
                      <p:spPr>
                        <a:xfrm>
                          <a:off x="6096000" y="872306"/>
                          <a:ext cx="2002760" cy="1823132"/>
                        </a:xfrm>
                        <a:prstGeom prst="rect">
                          <a:avLst/>
                        </a:prstGeom>
                      </p:spPr>
                    </p:pic>
                  </p:oleObj>
                </mc:Fallback>
              </mc:AlternateContent>
            </a:graphicData>
          </a:graphic>
        </p:graphicFrame>
      </p:grpSp>
      <p:sp>
        <p:nvSpPr>
          <p:cNvPr id="8" name="CuadroTexto 7">
            <a:extLst>
              <a:ext uri="{FF2B5EF4-FFF2-40B4-BE49-F238E27FC236}">
                <a16:creationId xmlns:a16="http://schemas.microsoft.com/office/drawing/2014/main" id="{9ED3EB2C-64F1-41C5-A406-51BCDE85810F}"/>
              </a:ext>
            </a:extLst>
          </p:cNvPr>
          <p:cNvSpPr txBox="1"/>
          <p:nvPr/>
        </p:nvSpPr>
        <p:spPr>
          <a:xfrm>
            <a:off x="8594648" y="3174168"/>
            <a:ext cx="3201676" cy="1015663"/>
          </a:xfrm>
          <a:prstGeom prst="rect">
            <a:avLst/>
          </a:prstGeom>
          <a:solidFill>
            <a:schemeClr val="tx1"/>
          </a:solidFill>
        </p:spPr>
        <p:txBody>
          <a:bodyPr wrap="square" rtlCol="0">
            <a:spAutoFit/>
          </a:bodyPr>
          <a:lstStyle/>
          <a:p>
            <a:r>
              <a:rPr lang="es-PE" sz="2000" b="1" u="sng" dirty="0">
                <a:solidFill>
                  <a:schemeClr val="bg1"/>
                </a:solidFill>
                <a:latin typeface="Calibri" panose="020F0502020204030204" pitchFamily="34" charset="0"/>
                <a:cs typeface="Calibri" panose="020F0502020204030204" pitchFamily="34" charset="0"/>
              </a:rPr>
              <a:t>BLOQUE 02</a:t>
            </a:r>
          </a:p>
          <a:p>
            <a:pPr marL="285750" indent="-285750">
              <a:buFontTx/>
              <a:buChar char="-"/>
            </a:pPr>
            <a:r>
              <a:rPr lang="es-PE" sz="2000" dirty="0">
                <a:solidFill>
                  <a:schemeClr val="bg1"/>
                </a:solidFill>
                <a:latin typeface="Calibri" panose="020F0502020204030204" pitchFamily="34" charset="0"/>
                <a:cs typeface="Calibri" panose="020F0502020204030204" pitchFamily="34" charset="0"/>
              </a:rPr>
              <a:t>Tratamiento de residuos sólidos.</a:t>
            </a:r>
          </a:p>
        </p:txBody>
      </p:sp>
    </p:spTree>
    <p:extLst>
      <p:ext uri="{BB962C8B-B14F-4D97-AF65-F5344CB8AC3E}">
        <p14:creationId xmlns:p14="http://schemas.microsoft.com/office/powerpoint/2010/main" val="3493635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40" y="105023"/>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8" name="4 Rectángulo">
            <a:extLst>
              <a:ext uri="{FF2B5EF4-FFF2-40B4-BE49-F238E27FC236}">
                <a16:creationId xmlns:a16="http://schemas.microsoft.com/office/drawing/2014/main" id="{F81B7B05-BEEE-4AEB-9E2C-4926B6742474}"/>
              </a:ext>
            </a:extLst>
          </p:cNvPr>
          <p:cNvSpPr/>
          <p:nvPr/>
        </p:nvSpPr>
        <p:spPr>
          <a:xfrm>
            <a:off x="2337721" y="6255060"/>
            <a:ext cx="7243444"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05. Vista del avance del Bloque 02</a:t>
            </a:r>
          </a:p>
        </p:txBody>
      </p:sp>
      <p:pic>
        <p:nvPicPr>
          <p:cNvPr id="2" name="Imagen 1"/>
          <p:cNvPicPr>
            <a:picLocks noChangeAspect="1"/>
          </p:cNvPicPr>
          <p:nvPr/>
        </p:nvPicPr>
        <p:blipFill>
          <a:blip r:embed="rId2"/>
          <a:stretch>
            <a:fillRect/>
          </a:stretch>
        </p:blipFill>
        <p:spPr>
          <a:xfrm>
            <a:off x="577970" y="1055209"/>
            <a:ext cx="10998679" cy="5034810"/>
          </a:xfrm>
          <a:prstGeom prst="rect">
            <a:avLst/>
          </a:prstGeom>
        </p:spPr>
      </p:pic>
    </p:spTree>
    <p:extLst>
      <p:ext uri="{BB962C8B-B14F-4D97-AF65-F5344CB8AC3E}">
        <p14:creationId xmlns:p14="http://schemas.microsoft.com/office/powerpoint/2010/main" val="3500211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6815484-1FD7-4C8C-978D-322ED8FE1406}"/>
              </a:ext>
            </a:extLst>
          </p:cNvPr>
          <p:cNvSpPr txBox="1">
            <a:spLocks/>
          </p:cNvSpPr>
          <p:nvPr/>
        </p:nvSpPr>
        <p:spPr>
          <a:xfrm>
            <a:off x="2174421" y="170535"/>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AVANCE DE OBRA POR BLQUE N° 03</a:t>
            </a:r>
          </a:p>
        </p:txBody>
      </p:sp>
      <p:pic>
        <p:nvPicPr>
          <p:cNvPr id="7" name="Imagen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74421" y="919035"/>
            <a:ext cx="4551921" cy="5456365"/>
          </a:xfrm>
          <a:prstGeom prst="rect">
            <a:avLst/>
          </a:prstGeom>
        </p:spPr>
      </p:pic>
      <p:graphicFrame>
        <p:nvGraphicFramePr>
          <p:cNvPr id="2" name="Objeto 1"/>
          <p:cNvGraphicFramePr>
            <a:graphicFrameLocks noChangeAspect="1"/>
          </p:cNvGraphicFramePr>
          <p:nvPr/>
        </p:nvGraphicFramePr>
        <p:xfrm>
          <a:off x="7835293" y="919034"/>
          <a:ext cx="1981200" cy="1851025"/>
        </p:xfrm>
        <a:graphic>
          <a:graphicData uri="http://schemas.openxmlformats.org/presentationml/2006/ole">
            <mc:AlternateContent xmlns:mc="http://schemas.openxmlformats.org/markup-compatibility/2006">
              <mc:Choice xmlns:v="urn:schemas-microsoft-com:vml" Requires="v">
                <p:oleObj spid="_x0000_s3098" name="Hoja de cálculo" r:id="rId4" imgW="1981058" imgH="1851660" progId="Excel.Sheet.12">
                  <p:embed/>
                </p:oleObj>
              </mc:Choice>
              <mc:Fallback>
                <p:oleObj name="Hoja de cálculo" r:id="rId4" imgW="1981058" imgH="1851660" progId="Excel.Sheet.12">
                  <p:embed/>
                  <p:pic>
                    <p:nvPicPr>
                      <p:cNvPr id="0" name=""/>
                      <p:cNvPicPr/>
                      <p:nvPr/>
                    </p:nvPicPr>
                    <p:blipFill>
                      <a:blip r:embed="rId5"/>
                      <a:stretch>
                        <a:fillRect/>
                      </a:stretch>
                    </p:blipFill>
                    <p:spPr>
                      <a:xfrm>
                        <a:off x="7835293" y="919034"/>
                        <a:ext cx="1981200" cy="1851025"/>
                      </a:xfrm>
                      <a:prstGeom prst="rect">
                        <a:avLst/>
                      </a:prstGeom>
                    </p:spPr>
                  </p:pic>
                </p:oleObj>
              </mc:Fallback>
            </mc:AlternateContent>
          </a:graphicData>
        </a:graphic>
      </p:graphicFrame>
      <p:sp>
        <p:nvSpPr>
          <p:cNvPr id="9" name="CuadroTexto 8">
            <a:extLst>
              <a:ext uri="{FF2B5EF4-FFF2-40B4-BE49-F238E27FC236}">
                <a16:creationId xmlns:a16="http://schemas.microsoft.com/office/drawing/2014/main" id="{DA19EA8C-4871-4A4C-A60C-1C3FF1172697}"/>
              </a:ext>
            </a:extLst>
          </p:cNvPr>
          <p:cNvSpPr txBox="1"/>
          <p:nvPr/>
        </p:nvSpPr>
        <p:spPr>
          <a:xfrm>
            <a:off x="7583032" y="3580110"/>
            <a:ext cx="3640189" cy="1015663"/>
          </a:xfrm>
          <a:prstGeom prst="rect">
            <a:avLst/>
          </a:prstGeom>
          <a:solidFill>
            <a:schemeClr val="tx1"/>
          </a:solidFill>
        </p:spPr>
        <p:txBody>
          <a:bodyPr wrap="square" rtlCol="0">
            <a:spAutoFit/>
          </a:bodyPr>
          <a:lstStyle/>
          <a:p>
            <a:r>
              <a:rPr lang="es-PE" sz="2000" b="1" u="sng" dirty="0">
                <a:solidFill>
                  <a:schemeClr val="bg1"/>
                </a:solidFill>
                <a:latin typeface="Calibri" panose="020F0502020204030204" pitchFamily="34" charset="0"/>
                <a:cs typeface="Calibri" panose="020F0502020204030204" pitchFamily="34" charset="0"/>
              </a:rPr>
              <a:t>BLOQUE 03</a:t>
            </a:r>
          </a:p>
          <a:p>
            <a:pPr marL="285750" indent="-285750">
              <a:buFontTx/>
              <a:buChar char="-"/>
            </a:pPr>
            <a:r>
              <a:rPr lang="es-PE" sz="2000" dirty="0">
                <a:solidFill>
                  <a:schemeClr val="bg1"/>
                </a:solidFill>
                <a:latin typeface="Calibri" panose="020F0502020204030204" pitchFamily="34" charset="0"/>
                <a:cs typeface="Calibri" panose="020F0502020204030204" pitchFamily="34" charset="0"/>
              </a:rPr>
              <a:t>Lavandería, Cadena de frío, Almacén, Nutrición.</a:t>
            </a:r>
          </a:p>
        </p:txBody>
      </p:sp>
    </p:spTree>
    <p:extLst>
      <p:ext uri="{BB962C8B-B14F-4D97-AF65-F5344CB8AC3E}">
        <p14:creationId xmlns:p14="http://schemas.microsoft.com/office/powerpoint/2010/main" val="1090133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40" y="105023"/>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8" name="4 Rectángulo">
            <a:extLst>
              <a:ext uri="{FF2B5EF4-FFF2-40B4-BE49-F238E27FC236}">
                <a16:creationId xmlns:a16="http://schemas.microsoft.com/office/drawing/2014/main" id="{F81B7B05-BEEE-4AEB-9E2C-4926B6742474}"/>
              </a:ext>
            </a:extLst>
          </p:cNvPr>
          <p:cNvSpPr/>
          <p:nvPr/>
        </p:nvSpPr>
        <p:spPr>
          <a:xfrm>
            <a:off x="2337721" y="6255060"/>
            <a:ext cx="7243444"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06. Vista del avance de los trabajos en el Bloque 03</a:t>
            </a:r>
          </a:p>
        </p:txBody>
      </p:sp>
      <p:pic>
        <p:nvPicPr>
          <p:cNvPr id="2" name="Imagen 1"/>
          <p:cNvPicPr>
            <a:picLocks noChangeAspect="1"/>
          </p:cNvPicPr>
          <p:nvPr/>
        </p:nvPicPr>
        <p:blipFill>
          <a:blip r:embed="rId2"/>
          <a:stretch>
            <a:fillRect/>
          </a:stretch>
        </p:blipFill>
        <p:spPr>
          <a:xfrm>
            <a:off x="703502" y="1077853"/>
            <a:ext cx="10752377" cy="5012166"/>
          </a:xfrm>
          <a:prstGeom prst="rect">
            <a:avLst/>
          </a:prstGeom>
        </p:spPr>
      </p:pic>
    </p:spTree>
    <p:extLst>
      <p:ext uri="{BB962C8B-B14F-4D97-AF65-F5344CB8AC3E}">
        <p14:creationId xmlns:p14="http://schemas.microsoft.com/office/powerpoint/2010/main" val="1480881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677775" y="199917"/>
            <a:ext cx="8963696" cy="692240"/>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500" b="1" dirty="0">
                <a:latin typeface="Times New Roman" panose="02020603050405020304" pitchFamily="18" charset="0"/>
                <a:cs typeface="Times New Roman" panose="02020603050405020304" pitchFamily="18" charset="0"/>
              </a:rPr>
              <a:t>OBRA HOSPITAL – GESTIÓN SSOMA</a:t>
            </a:r>
          </a:p>
        </p:txBody>
      </p:sp>
      <p:sp>
        <p:nvSpPr>
          <p:cNvPr id="2" name="Rectángulo 1"/>
          <p:cNvSpPr/>
          <p:nvPr/>
        </p:nvSpPr>
        <p:spPr>
          <a:xfrm>
            <a:off x="787757" y="942188"/>
            <a:ext cx="3563989" cy="368755"/>
          </a:xfrm>
          <a:prstGeom prst="rect">
            <a:avLst/>
          </a:prstGeom>
        </p:spPr>
        <p:txBody>
          <a:bodyPr wrap="none">
            <a:spAutoFit/>
          </a:bodyPr>
          <a:lstStyle/>
          <a:p>
            <a:pPr>
              <a:lnSpc>
                <a:spcPct val="107000"/>
              </a:lnSpc>
              <a:spcAft>
                <a:spcPts val="800"/>
              </a:spcAft>
            </a:pPr>
            <a:r>
              <a:rPr lang="es-PE" b="1" dirty="0">
                <a:latin typeface="Times New Roman" panose="02020603050405020304" pitchFamily="18" charset="0"/>
                <a:ea typeface="Calibri" panose="020F0502020204030204" pitchFamily="34" charset="0"/>
                <a:cs typeface="Times New Roman" panose="02020603050405020304" pitchFamily="18" charset="0"/>
              </a:rPr>
              <a:t>Horas Hombre Trabajadas (HHT)</a:t>
            </a:r>
            <a:endParaRPr lang="es-PE"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ángulo 4"/>
          <p:cNvSpPr/>
          <p:nvPr/>
        </p:nvSpPr>
        <p:spPr>
          <a:xfrm>
            <a:off x="756187" y="2890080"/>
            <a:ext cx="2813655" cy="368755"/>
          </a:xfrm>
          <a:prstGeom prst="rect">
            <a:avLst/>
          </a:prstGeom>
        </p:spPr>
        <p:txBody>
          <a:bodyPr wrap="none">
            <a:spAutoFit/>
          </a:bodyPr>
          <a:lstStyle/>
          <a:p>
            <a:pPr>
              <a:lnSpc>
                <a:spcPct val="107000"/>
              </a:lnSpc>
              <a:spcAft>
                <a:spcPts val="800"/>
              </a:spcAft>
            </a:pPr>
            <a:r>
              <a:rPr lang="es-PE" b="1" dirty="0">
                <a:latin typeface="Times New Roman" panose="02020603050405020304" pitchFamily="18" charset="0"/>
                <a:ea typeface="Calibri" panose="020F0502020204030204" pitchFamily="34" charset="0"/>
                <a:cs typeface="Times New Roman" panose="02020603050405020304" pitchFamily="18" charset="0"/>
              </a:rPr>
              <a:t>Índice de Accidentabilidad</a:t>
            </a:r>
            <a:endParaRPr lang="es-PE"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ángulo 7"/>
          <p:cNvSpPr/>
          <p:nvPr/>
        </p:nvSpPr>
        <p:spPr>
          <a:xfrm>
            <a:off x="5449100" y="1102939"/>
            <a:ext cx="6237668" cy="646331"/>
          </a:xfrm>
          <a:prstGeom prst="rect">
            <a:avLst/>
          </a:prstGeom>
        </p:spPr>
        <p:txBody>
          <a:bodyPr wrap="square">
            <a:spAutoFit/>
          </a:bodyPr>
          <a:lstStyle/>
          <a:p>
            <a:r>
              <a:rPr lang="es-ES" b="1" dirty="0">
                <a:latin typeface="Times New Roman" panose="02020603050405020304" pitchFamily="18" charset="0"/>
                <a:cs typeface="Times New Roman" panose="02020603050405020304" pitchFamily="18" charset="0"/>
              </a:rPr>
              <a:t>Incidentes, Incidentes Peligrosos, Accidentes y Enfermedades Ocupacionales ocurridos en el presente mes de DICIEMBRE</a:t>
            </a:r>
            <a:endParaRPr lang="es-PE" dirty="0">
              <a:latin typeface="Times New Roman" panose="02020603050405020304" pitchFamily="18" charset="0"/>
              <a:cs typeface="Times New Roman" panose="02020603050405020304" pitchFamily="18" charset="0"/>
            </a:endParaRPr>
          </a:p>
        </p:txBody>
      </p:sp>
      <p:sp>
        <p:nvSpPr>
          <p:cNvPr id="16" name="Rectángulo 15"/>
          <p:cNvSpPr/>
          <p:nvPr/>
        </p:nvSpPr>
        <p:spPr>
          <a:xfrm>
            <a:off x="167425" y="51747"/>
            <a:ext cx="1987404" cy="388696"/>
          </a:xfrm>
          <a:prstGeom prst="rect">
            <a:avLst/>
          </a:prstGeom>
        </p:spPr>
        <p:txBody>
          <a:bodyPr wrap="none">
            <a:spAutoFit/>
          </a:bodyPr>
          <a:lstStyle/>
          <a:p>
            <a:pPr>
              <a:lnSpc>
                <a:spcPct val="107000"/>
              </a:lnSpc>
              <a:spcAft>
                <a:spcPts val="800"/>
              </a:spcAft>
            </a:pPr>
            <a:r>
              <a:rPr lang="es-PE"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FEBRERO DEL 2020</a:t>
            </a:r>
            <a:endParaRPr lang="es-PE"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425" y="1330526"/>
            <a:ext cx="4826817" cy="1571625"/>
          </a:xfrm>
          <a:prstGeom prst="rect">
            <a:avLst/>
          </a:prstGeom>
        </p:spPr>
      </p:pic>
      <p:pic>
        <p:nvPicPr>
          <p:cNvPr id="6" name="Imagen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425" y="3258834"/>
            <a:ext cx="4826817" cy="1190297"/>
          </a:xfrm>
          <a:prstGeom prst="rect">
            <a:avLst/>
          </a:prstGeom>
        </p:spPr>
      </p:pic>
      <p:pic>
        <p:nvPicPr>
          <p:cNvPr id="7" name="Imagen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49100" y="1830894"/>
            <a:ext cx="6510789" cy="2457450"/>
          </a:xfrm>
          <a:prstGeom prst="rect">
            <a:avLst/>
          </a:prstGeom>
        </p:spPr>
      </p:pic>
      <p:pic>
        <p:nvPicPr>
          <p:cNvPr id="12" name="Imagen 11"/>
          <p:cNvPicPr>
            <a:picLocks noChangeAspect="1"/>
          </p:cNvPicPr>
          <p:nvPr/>
        </p:nvPicPr>
        <p:blipFill>
          <a:blip r:embed="rId5"/>
          <a:stretch>
            <a:fillRect/>
          </a:stretch>
        </p:blipFill>
        <p:spPr>
          <a:xfrm>
            <a:off x="232802" y="4645027"/>
            <a:ext cx="11727087" cy="1952997"/>
          </a:xfrm>
          <a:prstGeom prst="rect">
            <a:avLst/>
          </a:prstGeom>
        </p:spPr>
      </p:pic>
    </p:spTree>
    <p:extLst>
      <p:ext uri="{BB962C8B-B14F-4D97-AF65-F5344CB8AC3E}">
        <p14:creationId xmlns:p14="http://schemas.microsoft.com/office/powerpoint/2010/main" val="886172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6815484-1FD7-4C8C-978D-322ED8FE1406}"/>
              </a:ext>
            </a:extLst>
          </p:cNvPr>
          <p:cNvSpPr txBox="1">
            <a:spLocks/>
          </p:cNvSpPr>
          <p:nvPr/>
        </p:nvSpPr>
        <p:spPr>
          <a:xfrm>
            <a:off x="2174421" y="161826"/>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AVANCE DE OBRA POR BLQUE N° 04</a:t>
            </a:r>
          </a:p>
        </p:txBody>
      </p:sp>
      <p:grpSp>
        <p:nvGrpSpPr>
          <p:cNvPr id="7" name="Grupo 6">
            <a:extLst>
              <a:ext uri="{FF2B5EF4-FFF2-40B4-BE49-F238E27FC236}">
                <a16:creationId xmlns:a16="http://schemas.microsoft.com/office/drawing/2014/main" id="{C59C7D81-CB27-486C-B7D7-86CA83DB0225}"/>
              </a:ext>
            </a:extLst>
          </p:cNvPr>
          <p:cNvGrpSpPr/>
          <p:nvPr/>
        </p:nvGrpSpPr>
        <p:grpSpPr>
          <a:xfrm>
            <a:off x="1271176" y="872306"/>
            <a:ext cx="9300887" cy="5718725"/>
            <a:chOff x="1445556" y="902208"/>
            <a:chExt cx="9300887" cy="5718725"/>
          </a:xfrm>
        </p:grpSpPr>
        <p:pic>
          <p:nvPicPr>
            <p:cNvPr id="4" name="Imagen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5556" y="902208"/>
              <a:ext cx="9300887" cy="5718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2" name="Objeto 1"/>
            <p:cNvGraphicFramePr>
              <a:graphicFrameLocks noChangeAspect="1"/>
            </p:cNvGraphicFramePr>
            <p:nvPr/>
          </p:nvGraphicFramePr>
          <p:xfrm>
            <a:off x="7822721" y="3429000"/>
            <a:ext cx="2767149" cy="2875547"/>
          </p:xfrm>
          <a:graphic>
            <a:graphicData uri="http://schemas.openxmlformats.org/presentationml/2006/ole">
              <mc:AlternateContent xmlns:mc="http://schemas.openxmlformats.org/markup-compatibility/2006">
                <mc:Choice xmlns:v="urn:schemas-microsoft-com:vml" Requires="v">
                  <p:oleObj spid="_x0000_s4122" name="Hoja de cálculo" r:id="rId4" imgW="1981058" imgH="1851660" progId="Excel.Sheet.12">
                    <p:embed/>
                  </p:oleObj>
                </mc:Choice>
                <mc:Fallback>
                  <p:oleObj name="Hoja de cálculo" r:id="rId4" imgW="1981058" imgH="1851660" progId="Excel.Sheet.12">
                    <p:embed/>
                    <p:pic>
                      <p:nvPicPr>
                        <p:cNvPr id="0" name=""/>
                        <p:cNvPicPr/>
                        <p:nvPr/>
                      </p:nvPicPr>
                      <p:blipFill>
                        <a:blip r:embed="rId5"/>
                        <a:stretch>
                          <a:fillRect/>
                        </a:stretch>
                      </p:blipFill>
                      <p:spPr>
                        <a:xfrm>
                          <a:off x="7822721" y="3429000"/>
                          <a:ext cx="2767149" cy="2875547"/>
                        </a:xfrm>
                        <a:prstGeom prst="rect">
                          <a:avLst/>
                        </a:prstGeom>
                      </p:spPr>
                    </p:pic>
                  </p:oleObj>
                </mc:Fallback>
              </mc:AlternateContent>
            </a:graphicData>
          </a:graphic>
        </p:graphicFrame>
      </p:grpSp>
      <p:sp>
        <p:nvSpPr>
          <p:cNvPr id="8" name="CuadroTexto 7">
            <a:extLst>
              <a:ext uri="{FF2B5EF4-FFF2-40B4-BE49-F238E27FC236}">
                <a16:creationId xmlns:a16="http://schemas.microsoft.com/office/drawing/2014/main" id="{8D35EC31-A909-488F-BCD5-ED173AFC22F7}"/>
              </a:ext>
            </a:extLst>
          </p:cNvPr>
          <p:cNvSpPr txBox="1"/>
          <p:nvPr/>
        </p:nvSpPr>
        <p:spPr>
          <a:xfrm>
            <a:off x="6775301" y="1568931"/>
            <a:ext cx="3640189" cy="707886"/>
          </a:xfrm>
          <a:prstGeom prst="rect">
            <a:avLst/>
          </a:prstGeom>
          <a:solidFill>
            <a:schemeClr val="tx1"/>
          </a:solidFill>
        </p:spPr>
        <p:txBody>
          <a:bodyPr wrap="square" rtlCol="0">
            <a:spAutoFit/>
          </a:bodyPr>
          <a:lstStyle/>
          <a:p>
            <a:r>
              <a:rPr lang="es-PE" sz="2000" b="1" u="sng" dirty="0">
                <a:solidFill>
                  <a:schemeClr val="bg1"/>
                </a:solidFill>
                <a:latin typeface="Calibri" panose="020F0502020204030204" pitchFamily="34" charset="0"/>
                <a:cs typeface="Calibri" panose="020F0502020204030204" pitchFamily="34" charset="0"/>
              </a:rPr>
              <a:t>BLOQUE 04</a:t>
            </a:r>
          </a:p>
          <a:p>
            <a:pPr marL="285750" indent="-285750">
              <a:buFontTx/>
              <a:buChar char="-"/>
            </a:pPr>
            <a:r>
              <a:rPr lang="es-PE" sz="2000" dirty="0">
                <a:solidFill>
                  <a:schemeClr val="bg1"/>
                </a:solidFill>
                <a:latin typeface="Calibri" panose="020F0502020204030204" pitchFamily="34" charset="0"/>
                <a:cs typeface="Calibri" panose="020F0502020204030204" pitchFamily="34" charset="0"/>
              </a:rPr>
              <a:t>Talleres de mantenimiento.</a:t>
            </a:r>
          </a:p>
        </p:txBody>
      </p:sp>
    </p:spTree>
    <p:extLst>
      <p:ext uri="{BB962C8B-B14F-4D97-AF65-F5344CB8AC3E}">
        <p14:creationId xmlns:p14="http://schemas.microsoft.com/office/powerpoint/2010/main" val="415160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7368" y="60692"/>
            <a:ext cx="1800200" cy="360040"/>
          </a:xfrm>
          <a:prstGeom prst="rect">
            <a:avLst/>
          </a:prstGeom>
        </p:spPr>
      </p:pic>
      <p:sp>
        <p:nvSpPr>
          <p:cNvPr id="19" name="Título 1"/>
          <p:cNvSpPr txBox="1">
            <a:spLocks/>
          </p:cNvSpPr>
          <p:nvPr/>
        </p:nvSpPr>
        <p:spPr>
          <a:xfrm>
            <a:off x="3085640" y="105023"/>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8" name="4 Rectángulo">
            <a:extLst>
              <a:ext uri="{FF2B5EF4-FFF2-40B4-BE49-F238E27FC236}">
                <a16:creationId xmlns:a16="http://schemas.microsoft.com/office/drawing/2014/main" id="{F81B7B05-BEEE-4AEB-9E2C-4926B6742474}"/>
              </a:ext>
            </a:extLst>
          </p:cNvPr>
          <p:cNvSpPr/>
          <p:nvPr/>
        </p:nvSpPr>
        <p:spPr>
          <a:xfrm>
            <a:off x="2337721" y="6255060"/>
            <a:ext cx="7243444"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07. Vista del avance de los trabajos en el Bloque 04</a:t>
            </a:r>
          </a:p>
        </p:txBody>
      </p:sp>
      <p:pic>
        <p:nvPicPr>
          <p:cNvPr id="3" name="Imagen 2">
            <a:extLst>
              <a:ext uri="{FF2B5EF4-FFF2-40B4-BE49-F238E27FC236}">
                <a16:creationId xmlns:a16="http://schemas.microsoft.com/office/drawing/2014/main" id="{13BCB891-0113-4D59-B970-14BA2FB781B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7568" y="675408"/>
            <a:ext cx="7243444" cy="5432583"/>
          </a:xfrm>
          <a:prstGeom prst="rect">
            <a:avLst/>
          </a:prstGeom>
        </p:spPr>
      </p:pic>
    </p:spTree>
    <p:extLst>
      <p:ext uri="{BB962C8B-B14F-4D97-AF65-F5344CB8AC3E}">
        <p14:creationId xmlns:p14="http://schemas.microsoft.com/office/powerpoint/2010/main" val="1665712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6815484-1FD7-4C8C-978D-322ED8FE1406}"/>
              </a:ext>
            </a:extLst>
          </p:cNvPr>
          <p:cNvSpPr txBox="1">
            <a:spLocks/>
          </p:cNvSpPr>
          <p:nvPr/>
        </p:nvSpPr>
        <p:spPr>
          <a:xfrm>
            <a:off x="2174421" y="161826"/>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AVANCE DE OBRA POR BLQUE N° 05</a:t>
            </a:r>
          </a:p>
        </p:txBody>
      </p:sp>
      <p:pic>
        <p:nvPicPr>
          <p:cNvPr id="7" name="Imagen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1129" y="1243785"/>
            <a:ext cx="7758050" cy="4635125"/>
          </a:xfrm>
          <a:prstGeom prst="rect">
            <a:avLst/>
          </a:prstGeom>
        </p:spPr>
      </p:pic>
      <p:graphicFrame>
        <p:nvGraphicFramePr>
          <p:cNvPr id="3" name="Objeto 2"/>
          <p:cNvGraphicFramePr>
            <a:graphicFrameLocks noChangeAspect="1"/>
          </p:cNvGraphicFramePr>
          <p:nvPr/>
        </p:nvGraphicFramePr>
        <p:xfrm>
          <a:off x="8531548" y="1243785"/>
          <a:ext cx="3059145" cy="2701700"/>
        </p:xfrm>
        <a:graphic>
          <a:graphicData uri="http://schemas.openxmlformats.org/presentationml/2006/ole">
            <mc:AlternateContent xmlns:mc="http://schemas.openxmlformats.org/markup-compatibility/2006">
              <mc:Choice xmlns:v="urn:schemas-microsoft-com:vml" Requires="v">
                <p:oleObj spid="_x0000_s5146" name="Hoja de cálculo" r:id="rId4" imgW="1981058" imgH="1851660" progId="Excel.Sheet.12">
                  <p:embed/>
                </p:oleObj>
              </mc:Choice>
              <mc:Fallback>
                <p:oleObj name="Hoja de cálculo" r:id="rId4" imgW="1981058" imgH="1851660" progId="Excel.Sheet.12">
                  <p:embed/>
                  <p:pic>
                    <p:nvPicPr>
                      <p:cNvPr id="0" name=""/>
                      <p:cNvPicPr/>
                      <p:nvPr/>
                    </p:nvPicPr>
                    <p:blipFill>
                      <a:blip r:embed="rId5"/>
                      <a:stretch>
                        <a:fillRect/>
                      </a:stretch>
                    </p:blipFill>
                    <p:spPr>
                      <a:xfrm>
                        <a:off x="8531548" y="1243785"/>
                        <a:ext cx="3059145" cy="2701700"/>
                      </a:xfrm>
                      <a:prstGeom prst="rect">
                        <a:avLst/>
                      </a:prstGeom>
                    </p:spPr>
                  </p:pic>
                </p:oleObj>
              </mc:Fallback>
            </mc:AlternateContent>
          </a:graphicData>
        </a:graphic>
      </p:graphicFrame>
      <p:sp>
        <p:nvSpPr>
          <p:cNvPr id="8" name="CuadroTexto 7">
            <a:extLst>
              <a:ext uri="{FF2B5EF4-FFF2-40B4-BE49-F238E27FC236}">
                <a16:creationId xmlns:a16="http://schemas.microsoft.com/office/drawing/2014/main" id="{A1CD3FF3-BBE4-4ADC-9346-0E709902024B}"/>
              </a:ext>
            </a:extLst>
          </p:cNvPr>
          <p:cNvSpPr txBox="1"/>
          <p:nvPr/>
        </p:nvSpPr>
        <p:spPr>
          <a:xfrm>
            <a:off x="8340461" y="4178665"/>
            <a:ext cx="3540409" cy="1938992"/>
          </a:xfrm>
          <a:prstGeom prst="rect">
            <a:avLst/>
          </a:prstGeom>
          <a:solidFill>
            <a:schemeClr val="tx1"/>
          </a:solidFill>
        </p:spPr>
        <p:txBody>
          <a:bodyPr wrap="square" rtlCol="0">
            <a:spAutoFit/>
          </a:bodyPr>
          <a:lstStyle/>
          <a:p>
            <a:r>
              <a:rPr lang="es-PE" sz="2000" b="1" u="sng" dirty="0">
                <a:solidFill>
                  <a:schemeClr val="bg1"/>
                </a:solidFill>
                <a:latin typeface="Calibri" panose="020F0502020204030204" pitchFamily="34" charset="0"/>
                <a:cs typeface="Calibri" panose="020F0502020204030204" pitchFamily="34" charset="0"/>
              </a:rPr>
              <a:t>BLOQUE 05</a:t>
            </a:r>
          </a:p>
          <a:p>
            <a:pPr marL="285750" indent="-285750">
              <a:buFontTx/>
              <a:buChar char="-"/>
            </a:pPr>
            <a:r>
              <a:rPr lang="es-PE" sz="2000" dirty="0">
                <a:solidFill>
                  <a:schemeClr val="bg1"/>
                </a:solidFill>
                <a:latin typeface="Calibri" panose="020F0502020204030204" pitchFamily="34" charset="0"/>
                <a:cs typeface="Calibri" panose="020F0502020204030204" pitchFamily="34" charset="0"/>
              </a:rPr>
              <a:t>Almacén general, Almacén de equipos, Almacén de medicinas, Almacén de útiles de limpieza, Almacén de útiles de escritorio.</a:t>
            </a:r>
          </a:p>
        </p:txBody>
      </p:sp>
    </p:spTree>
    <p:extLst>
      <p:ext uri="{BB962C8B-B14F-4D97-AF65-F5344CB8AC3E}">
        <p14:creationId xmlns:p14="http://schemas.microsoft.com/office/powerpoint/2010/main" val="206664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40" y="105023"/>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8" name="4 Rectángulo">
            <a:extLst>
              <a:ext uri="{FF2B5EF4-FFF2-40B4-BE49-F238E27FC236}">
                <a16:creationId xmlns:a16="http://schemas.microsoft.com/office/drawing/2014/main" id="{F81B7B05-BEEE-4AEB-9E2C-4926B6742474}"/>
              </a:ext>
            </a:extLst>
          </p:cNvPr>
          <p:cNvSpPr/>
          <p:nvPr/>
        </p:nvSpPr>
        <p:spPr>
          <a:xfrm>
            <a:off x="2337721" y="6255060"/>
            <a:ext cx="7243444"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08. Vista del avance de los trabajos en el Bloque 05</a:t>
            </a:r>
          </a:p>
        </p:txBody>
      </p:sp>
      <p:pic>
        <p:nvPicPr>
          <p:cNvPr id="2" name="Imagen 1"/>
          <p:cNvPicPr>
            <a:picLocks noChangeAspect="1"/>
          </p:cNvPicPr>
          <p:nvPr/>
        </p:nvPicPr>
        <p:blipFill>
          <a:blip r:embed="rId2"/>
          <a:stretch>
            <a:fillRect/>
          </a:stretch>
        </p:blipFill>
        <p:spPr>
          <a:xfrm>
            <a:off x="675290" y="1116486"/>
            <a:ext cx="10633940" cy="5060028"/>
          </a:xfrm>
          <a:prstGeom prst="rect">
            <a:avLst/>
          </a:prstGeom>
        </p:spPr>
      </p:pic>
    </p:spTree>
    <p:extLst>
      <p:ext uri="{BB962C8B-B14F-4D97-AF65-F5344CB8AC3E}">
        <p14:creationId xmlns:p14="http://schemas.microsoft.com/office/powerpoint/2010/main" val="356600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6815484-1FD7-4C8C-978D-322ED8FE1406}"/>
              </a:ext>
            </a:extLst>
          </p:cNvPr>
          <p:cNvSpPr txBox="1">
            <a:spLocks/>
          </p:cNvSpPr>
          <p:nvPr/>
        </p:nvSpPr>
        <p:spPr>
          <a:xfrm>
            <a:off x="2174421" y="161826"/>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AVANCE DE OBRA POR BLQUE N° 06</a:t>
            </a:r>
          </a:p>
        </p:txBody>
      </p:sp>
      <p:pic>
        <p:nvPicPr>
          <p:cNvPr id="7" name="Imagen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4327" y="1149238"/>
            <a:ext cx="7731390" cy="4946762"/>
          </a:xfrm>
          <a:prstGeom prst="rect">
            <a:avLst/>
          </a:prstGeom>
        </p:spPr>
      </p:pic>
      <p:graphicFrame>
        <p:nvGraphicFramePr>
          <p:cNvPr id="2" name="Objeto 1"/>
          <p:cNvGraphicFramePr>
            <a:graphicFrameLocks noChangeAspect="1"/>
          </p:cNvGraphicFramePr>
          <p:nvPr/>
        </p:nvGraphicFramePr>
        <p:xfrm>
          <a:off x="8461957" y="1149238"/>
          <a:ext cx="3198327" cy="3134004"/>
        </p:xfrm>
        <a:graphic>
          <a:graphicData uri="http://schemas.openxmlformats.org/presentationml/2006/ole">
            <mc:AlternateContent xmlns:mc="http://schemas.openxmlformats.org/markup-compatibility/2006">
              <mc:Choice xmlns:v="urn:schemas-microsoft-com:vml" Requires="v">
                <p:oleObj spid="_x0000_s6170" name="Hoja de cálculo" r:id="rId4" imgW="1981058" imgH="1851660" progId="Excel.Sheet.12">
                  <p:embed/>
                </p:oleObj>
              </mc:Choice>
              <mc:Fallback>
                <p:oleObj name="Hoja de cálculo" r:id="rId4" imgW="1981058" imgH="1851660" progId="Excel.Sheet.12">
                  <p:embed/>
                  <p:pic>
                    <p:nvPicPr>
                      <p:cNvPr id="0" name=""/>
                      <p:cNvPicPr/>
                      <p:nvPr/>
                    </p:nvPicPr>
                    <p:blipFill>
                      <a:blip r:embed="rId5"/>
                      <a:stretch>
                        <a:fillRect/>
                      </a:stretch>
                    </p:blipFill>
                    <p:spPr>
                      <a:xfrm>
                        <a:off x="8461957" y="1149238"/>
                        <a:ext cx="3198327" cy="3134004"/>
                      </a:xfrm>
                      <a:prstGeom prst="rect">
                        <a:avLst/>
                      </a:prstGeom>
                    </p:spPr>
                  </p:pic>
                </p:oleObj>
              </mc:Fallback>
            </mc:AlternateContent>
          </a:graphicData>
        </a:graphic>
      </p:graphicFrame>
      <p:sp>
        <p:nvSpPr>
          <p:cNvPr id="8" name="CuadroTexto 7">
            <a:extLst>
              <a:ext uri="{FF2B5EF4-FFF2-40B4-BE49-F238E27FC236}">
                <a16:creationId xmlns:a16="http://schemas.microsoft.com/office/drawing/2014/main" id="{C668C7FE-0C09-41F1-8E80-F0EAD6987EA1}"/>
              </a:ext>
            </a:extLst>
          </p:cNvPr>
          <p:cNvSpPr txBox="1"/>
          <p:nvPr/>
        </p:nvSpPr>
        <p:spPr>
          <a:xfrm>
            <a:off x="8290915" y="4560174"/>
            <a:ext cx="3540409" cy="1323439"/>
          </a:xfrm>
          <a:prstGeom prst="rect">
            <a:avLst/>
          </a:prstGeom>
          <a:solidFill>
            <a:schemeClr val="tx1"/>
          </a:solidFill>
        </p:spPr>
        <p:txBody>
          <a:bodyPr wrap="square" rtlCol="0">
            <a:spAutoFit/>
          </a:bodyPr>
          <a:lstStyle/>
          <a:p>
            <a:r>
              <a:rPr lang="es-PE" sz="2000" b="1" u="sng" dirty="0">
                <a:solidFill>
                  <a:schemeClr val="bg1"/>
                </a:solidFill>
                <a:latin typeface="Calibri" panose="020F0502020204030204" pitchFamily="34" charset="0"/>
                <a:cs typeface="Calibri" panose="020F0502020204030204" pitchFamily="34" charset="0"/>
              </a:rPr>
              <a:t>BLOQUE 06</a:t>
            </a:r>
          </a:p>
          <a:p>
            <a:pPr marL="285750" indent="-285750">
              <a:buFontTx/>
              <a:buChar char="-"/>
            </a:pPr>
            <a:r>
              <a:rPr lang="es-PE" sz="2000" dirty="0">
                <a:solidFill>
                  <a:schemeClr val="bg1"/>
                </a:solidFill>
                <a:latin typeface="Calibri" panose="020F0502020204030204" pitchFamily="34" charset="0"/>
                <a:cs typeface="Calibri" panose="020F0502020204030204" pitchFamily="34" charset="0"/>
              </a:rPr>
              <a:t>Central de oxígeno, Central de aire comprimido, Central de vacío. </a:t>
            </a:r>
          </a:p>
        </p:txBody>
      </p:sp>
    </p:spTree>
    <p:extLst>
      <p:ext uri="{BB962C8B-B14F-4D97-AF65-F5344CB8AC3E}">
        <p14:creationId xmlns:p14="http://schemas.microsoft.com/office/powerpoint/2010/main" val="2827154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40" y="420731"/>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1" name="4 Rectángulo">
            <a:extLst>
              <a:ext uri="{FF2B5EF4-FFF2-40B4-BE49-F238E27FC236}">
                <a16:creationId xmlns:a16="http://schemas.microsoft.com/office/drawing/2014/main" id="{76211963-49C0-4227-B113-4142FC7C4009}"/>
              </a:ext>
            </a:extLst>
          </p:cNvPr>
          <p:cNvSpPr/>
          <p:nvPr/>
        </p:nvSpPr>
        <p:spPr>
          <a:xfrm>
            <a:off x="2337721" y="6255060"/>
            <a:ext cx="7243444"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09. Vista del avance en los cimientos y muros del Bloque 06</a:t>
            </a:r>
          </a:p>
        </p:txBody>
      </p:sp>
      <p:pic>
        <p:nvPicPr>
          <p:cNvPr id="2" name="Imagen 1"/>
          <p:cNvPicPr>
            <a:picLocks noChangeAspect="1"/>
          </p:cNvPicPr>
          <p:nvPr/>
        </p:nvPicPr>
        <p:blipFill>
          <a:blip r:embed="rId2"/>
          <a:stretch>
            <a:fillRect/>
          </a:stretch>
        </p:blipFill>
        <p:spPr>
          <a:xfrm>
            <a:off x="603218" y="1226068"/>
            <a:ext cx="11085574" cy="4935123"/>
          </a:xfrm>
          <a:prstGeom prst="rect">
            <a:avLst/>
          </a:prstGeom>
        </p:spPr>
      </p:pic>
    </p:spTree>
    <p:extLst>
      <p:ext uri="{BB962C8B-B14F-4D97-AF65-F5344CB8AC3E}">
        <p14:creationId xmlns:p14="http://schemas.microsoft.com/office/powerpoint/2010/main" val="730630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5127" y="1355025"/>
            <a:ext cx="6615146" cy="4731899"/>
          </a:xfrm>
          <a:prstGeom prst="rect">
            <a:avLst/>
          </a:prstGeom>
        </p:spPr>
      </p:pic>
      <p:sp>
        <p:nvSpPr>
          <p:cNvPr id="5" name="Título 1">
            <a:extLst>
              <a:ext uri="{FF2B5EF4-FFF2-40B4-BE49-F238E27FC236}">
                <a16:creationId xmlns:a16="http://schemas.microsoft.com/office/drawing/2014/main" id="{16815484-1FD7-4C8C-978D-322ED8FE1406}"/>
              </a:ext>
            </a:extLst>
          </p:cNvPr>
          <p:cNvSpPr txBox="1">
            <a:spLocks/>
          </p:cNvSpPr>
          <p:nvPr/>
        </p:nvSpPr>
        <p:spPr>
          <a:xfrm>
            <a:off x="2174421" y="161826"/>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AVANCE DE OBRA POR BLQUE N° 08</a:t>
            </a:r>
          </a:p>
        </p:txBody>
      </p:sp>
      <p:graphicFrame>
        <p:nvGraphicFramePr>
          <p:cNvPr id="2" name="Objeto 1"/>
          <p:cNvGraphicFramePr>
            <a:graphicFrameLocks noChangeAspect="1"/>
          </p:cNvGraphicFramePr>
          <p:nvPr/>
        </p:nvGraphicFramePr>
        <p:xfrm>
          <a:off x="8019880" y="1355025"/>
          <a:ext cx="3064577" cy="3079090"/>
        </p:xfrm>
        <a:graphic>
          <a:graphicData uri="http://schemas.openxmlformats.org/presentationml/2006/ole">
            <mc:AlternateContent xmlns:mc="http://schemas.openxmlformats.org/markup-compatibility/2006">
              <mc:Choice xmlns:v="urn:schemas-microsoft-com:vml" Requires="v">
                <p:oleObj spid="_x0000_s7194" name="Hoja de cálculo" r:id="rId4" imgW="1981058" imgH="2217326" progId="Excel.Sheet.12">
                  <p:embed/>
                </p:oleObj>
              </mc:Choice>
              <mc:Fallback>
                <p:oleObj name="Hoja de cálculo" r:id="rId4" imgW="1981058" imgH="2217326" progId="Excel.Sheet.12">
                  <p:embed/>
                  <p:pic>
                    <p:nvPicPr>
                      <p:cNvPr id="0" name=""/>
                      <p:cNvPicPr/>
                      <p:nvPr/>
                    </p:nvPicPr>
                    <p:blipFill>
                      <a:blip r:embed="rId5"/>
                      <a:stretch>
                        <a:fillRect/>
                      </a:stretch>
                    </p:blipFill>
                    <p:spPr>
                      <a:xfrm>
                        <a:off x="8019880" y="1355025"/>
                        <a:ext cx="3064577" cy="3079090"/>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3669AF69-C827-4991-995C-C3B6AD4783AF}"/>
              </a:ext>
            </a:extLst>
          </p:cNvPr>
          <p:cNvSpPr txBox="1"/>
          <p:nvPr/>
        </p:nvSpPr>
        <p:spPr>
          <a:xfrm>
            <a:off x="7781965" y="4961079"/>
            <a:ext cx="3540409" cy="1015663"/>
          </a:xfrm>
          <a:prstGeom prst="rect">
            <a:avLst/>
          </a:prstGeom>
          <a:solidFill>
            <a:schemeClr val="tx1"/>
          </a:solidFill>
        </p:spPr>
        <p:txBody>
          <a:bodyPr wrap="square" rtlCol="0">
            <a:spAutoFit/>
          </a:bodyPr>
          <a:lstStyle/>
          <a:p>
            <a:r>
              <a:rPr lang="es-PE" sz="2000" b="1" u="sng" dirty="0">
                <a:solidFill>
                  <a:schemeClr val="bg1"/>
                </a:solidFill>
                <a:latin typeface="Calibri" panose="020F0502020204030204" pitchFamily="34" charset="0"/>
                <a:cs typeface="Calibri" panose="020F0502020204030204" pitchFamily="34" charset="0"/>
              </a:rPr>
              <a:t>BLOQUE 08</a:t>
            </a:r>
          </a:p>
          <a:p>
            <a:pPr marL="285750" indent="-285750">
              <a:buFontTx/>
              <a:buChar char="-"/>
            </a:pPr>
            <a:r>
              <a:rPr lang="es-PE" sz="2000" dirty="0">
                <a:solidFill>
                  <a:schemeClr val="bg1"/>
                </a:solidFill>
                <a:latin typeface="Calibri" panose="020F0502020204030204" pitchFamily="34" charset="0"/>
                <a:cs typeface="Calibri" panose="020F0502020204030204" pitchFamily="34" charset="0"/>
              </a:rPr>
              <a:t>Grupo electrógeno, Subestación eléctrica.</a:t>
            </a:r>
          </a:p>
        </p:txBody>
      </p:sp>
    </p:spTree>
    <p:extLst>
      <p:ext uri="{BB962C8B-B14F-4D97-AF65-F5344CB8AC3E}">
        <p14:creationId xmlns:p14="http://schemas.microsoft.com/office/powerpoint/2010/main" val="2958986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3585384" y="6296263"/>
            <a:ext cx="5021227"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11 . Vista de trabajos en el bloque 08.</a:t>
            </a:r>
          </a:p>
        </p:txBody>
      </p:sp>
      <p:pic>
        <p:nvPicPr>
          <p:cNvPr id="2" name="Imagen 1"/>
          <p:cNvPicPr>
            <a:picLocks noChangeAspect="1"/>
          </p:cNvPicPr>
          <p:nvPr/>
        </p:nvPicPr>
        <p:blipFill>
          <a:blip r:embed="rId2"/>
          <a:stretch>
            <a:fillRect/>
          </a:stretch>
        </p:blipFill>
        <p:spPr>
          <a:xfrm>
            <a:off x="541169" y="1147043"/>
            <a:ext cx="11109655" cy="4868793"/>
          </a:xfrm>
          <a:prstGeom prst="rect">
            <a:avLst/>
          </a:prstGeom>
        </p:spPr>
      </p:pic>
    </p:spTree>
    <p:extLst>
      <p:ext uri="{BB962C8B-B14F-4D97-AF65-F5344CB8AC3E}">
        <p14:creationId xmlns:p14="http://schemas.microsoft.com/office/powerpoint/2010/main" val="337636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73226" y="1249892"/>
            <a:ext cx="7208248" cy="5366240"/>
          </a:xfrm>
          <a:prstGeom prst="rect">
            <a:avLst/>
          </a:prstGeom>
        </p:spPr>
      </p:pic>
      <p:sp>
        <p:nvSpPr>
          <p:cNvPr id="5" name="Título 1">
            <a:extLst>
              <a:ext uri="{FF2B5EF4-FFF2-40B4-BE49-F238E27FC236}">
                <a16:creationId xmlns:a16="http://schemas.microsoft.com/office/drawing/2014/main" id="{16815484-1FD7-4C8C-978D-322ED8FE1406}"/>
              </a:ext>
            </a:extLst>
          </p:cNvPr>
          <p:cNvSpPr txBox="1">
            <a:spLocks/>
          </p:cNvSpPr>
          <p:nvPr/>
        </p:nvSpPr>
        <p:spPr>
          <a:xfrm>
            <a:off x="2174421" y="161826"/>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AVANCE DE OBRA POR BLQUE N° 09</a:t>
            </a:r>
          </a:p>
        </p:txBody>
      </p:sp>
      <p:graphicFrame>
        <p:nvGraphicFramePr>
          <p:cNvPr id="2" name="Objeto 1"/>
          <p:cNvGraphicFramePr>
            <a:graphicFrameLocks noChangeAspect="1"/>
          </p:cNvGraphicFramePr>
          <p:nvPr/>
        </p:nvGraphicFramePr>
        <p:xfrm>
          <a:off x="8556260" y="1313623"/>
          <a:ext cx="2944314" cy="3168074"/>
        </p:xfrm>
        <a:graphic>
          <a:graphicData uri="http://schemas.openxmlformats.org/presentationml/2006/ole">
            <mc:AlternateContent xmlns:mc="http://schemas.openxmlformats.org/markup-compatibility/2006">
              <mc:Choice xmlns:v="urn:schemas-microsoft-com:vml" Requires="v">
                <p:oleObj spid="_x0000_s8218" name="Hoja de cálculo" r:id="rId4" imgW="1539169" imgH="1668827" progId="Excel.Sheet.12">
                  <p:embed/>
                </p:oleObj>
              </mc:Choice>
              <mc:Fallback>
                <p:oleObj name="Hoja de cálculo" r:id="rId4" imgW="1539169" imgH="1668827" progId="Excel.Sheet.12">
                  <p:embed/>
                  <p:pic>
                    <p:nvPicPr>
                      <p:cNvPr id="0" name=""/>
                      <p:cNvPicPr/>
                      <p:nvPr/>
                    </p:nvPicPr>
                    <p:blipFill>
                      <a:blip r:embed="rId5"/>
                      <a:stretch>
                        <a:fillRect/>
                      </a:stretch>
                    </p:blipFill>
                    <p:spPr>
                      <a:xfrm>
                        <a:off x="8556260" y="1313623"/>
                        <a:ext cx="2944314" cy="3168074"/>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59A3023F-53E3-40DE-AB18-CDA8999F8832}"/>
              </a:ext>
            </a:extLst>
          </p:cNvPr>
          <p:cNvSpPr txBox="1"/>
          <p:nvPr/>
        </p:nvSpPr>
        <p:spPr>
          <a:xfrm>
            <a:off x="8715066" y="5057430"/>
            <a:ext cx="2785508" cy="1015663"/>
          </a:xfrm>
          <a:prstGeom prst="rect">
            <a:avLst/>
          </a:prstGeom>
          <a:solidFill>
            <a:schemeClr val="tx1"/>
          </a:solidFill>
        </p:spPr>
        <p:txBody>
          <a:bodyPr wrap="square" rtlCol="0">
            <a:spAutoFit/>
          </a:bodyPr>
          <a:lstStyle/>
          <a:p>
            <a:r>
              <a:rPr lang="es-PE" sz="2000" b="1" u="sng" dirty="0">
                <a:solidFill>
                  <a:schemeClr val="bg1"/>
                </a:solidFill>
                <a:latin typeface="Calibri" panose="020F0502020204030204" pitchFamily="34" charset="0"/>
                <a:cs typeface="Calibri" panose="020F0502020204030204" pitchFamily="34" charset="0"/>
              </a:rPr>
              <a:t>BLOQUE 09</a:t>
            </a:r>
          </a:p>
          <a:p>
            <a:pPr marL="285750" indent="-285750">
              <a:buFontTx/>
              <a:buChar char="-"/>
            </a:pPr>
            <a:r>
              <a:rPr lang="es-PE" sz="2000" dirty="0">
                <a:solidFill>
                  <a:schemeClr val="bg1"/>
                </a:solidFill>
                <a:latin typeface="Calibri" panose="020F0502020204030204" pitchFamily="34" charset="0"/>
                <a:cs typeface="Calibri" panose="020F0502020204030204" pitchFamily="34" charset="0"/>
              </a:rPr>
              <a:t>Programa de TBC, Administración.</a:t>
            </a:r>
          </a:p>
        </p:txBody>
      </p:sp>
    </p:spTree>
    <p:extLst>
      <p:ext uri="{BB962C8B-B14F-4D97-AF65-F5344CB8AC3E}">
        <p14:creationId xmlns:p14="http://schemas.microsoft.com/office/powerpoint/2010/main" val="3212544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3585384" y="6296263"/>
            <a:ext cx="5021227"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12 . Vista de trabajos en el bloque 09.</a:t>
            </a:r>
          </a:p>
        </p:txBody>
      </p:sp>
      <p:pic>
        <p:nvPicPr>
          <p:cNvPr id="2" name="Imagen 1">
            <a:extLst>
              <a:ext uri="{FF2B5EF4-FFF2-40B4-BE49-F238E27FC236}">
                <a16:creationId xmlns:a16="http://schemas.microsoft.com/office/drawing/2014/main" id="{9B3AA40C-F222-4950-8D74-4211DB5E07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14726" y="630313"/>
            <a:ext cx="7421732" cy="5566299"/>
          </a:xfrm>
          <a:prstGeom prst="rect">
            <a:avLst/>
          </a:prstGeom>
        </p:spPr>
      </p:pic>
    </p:spTree>
    <p:extLst>
      <p:ext uri="{BB962C8B-B14F-4D97-AF65-F5344CB8AC3E}">
        <p14:creationId xmlns:p14="http://schemas.microsoft.com/office/powerpoint/2010/main" val="2160550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33766" y="3337113"/>
            <a:ext cx="2924840" cy="368755"/>
          </a:xfrm>
          <a:prstGeom prst="rect">
            <a:avLst/>
          </a:prstGeom>
        </p:spPr>
        <p:txBody>
          <a:bodyPr wrap="none">
            <a:spAutoFit/>
          </a:bodyPr>
          <a:lstStyle/>
          <a:p>
            <a:pPr>
              <a:lnSpc>
                <a:spcPct val="107000"/>
              </a:lnSpc>
              <a:spcAft>
                <a:spcPts val="800"/>
              </a:spcAft>
            </a:pPr>
            <a:r>
              <a:rPr lang="es-PE" b="1" dirty="0">
                <a:latin typeface="Times New Roman" panose="02020603050405020304" pitchFamily="18" charset="0"/>
                <a:ea typeface="Calibri" panose="020F0502020204030204" pitchFamily="34" charset="0"/>
                <a:cs typeface="Times New Roman" panose="02020603050405020304" pitchFamily="18" charset="0"/>
              </a:rPr>
              <a:t>Actos Inseguros detectados:</a:t>
            </a:r>
            <a:endParaRPr lang="es-PE"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ángulo 7"/>
          <p:cNvSpPr/>
          <p:nvPr/>
        </p:nvSpPr>
        <p:spPr>
          <a:xfrm>
            <a:off x="6642605" y="3337113"/>
            <a:ext cx="3583032" cy="368755"/>
          </a:xfrm>
          <a:prstGeom prst="rect">
            <a:avLst/>
          </a:prstGeom>
        </p:spPr>
        <p:txBody>
          <a:bodyPr wrap="none">
            <a:spAutoFit/>
          </a:bodyPr>
          <a:lstStyle/>
          <a:p>
            <a:pPr>
              <a:lnSpc>
                <a:spcPct val="107000"/>
              </a:lnSpc>
              <a:spcAft>
                <a:spcPts val="800"/>
              </a:spcAft>
            </a:pPr>
            <a:r>
              <a:rPr lang="es-PE" b="1" dirty="0">
                <a:latin typeface="Times New Roman" panose="02020603050405020304" pitchFamily="18" charset="0"/>
                <a:ea typeface="Calibri" panose="020F0502020204030204" pitchFamily="34" charset="0"/>
                <a:cs typeface="Times New Roman" panose="02020603050405020304" pitchFamily="18" charset="0"/>
              </a:rPr>
              <a:t>Condiciones Inseguras detectadas:</a:t>
            </a:r>
            <a:endParaRPr lang="es-PE"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ángulo 18"/>
          <p:cNvSpPr/>
          <p:nvPr/>
        </p:nvSpPr>
        <p:spPr>
          <a:xfrm>
            <a:off x="756188" y="1123741"/>
            <a:ext cx="5823069" cy="369332"/>
          </a:xfrm>
          <a:prstGeom prst="rect">
            <a:avLst/>
          </a:prstGeom>
        </p:spPr>
        <p:txBody>
          <a:bodyPr wrap="none">
            <a:spAutoFit/>
          </a:bodyPr>
          <a:lstStyle/>
          <a:p>
            <a:r>
              <a:rPr lang="es-PE" b="1" dirty="0">
                <a:latin typeface="Times New Roman" panose="02020603050405020304" pitchFamily="18" charset="0"/>
                <a:cs typeface="Times New Roman" panose="02020603050405020304" pitchFamily="18" charset="0"/>
              </a:rPr>
              <a:t>Cumplimiento del cronograma mensual de Inspecciones: </a:t>
            </a:r>
            <a:endParaRPr lang="es-PE" dirty="0">
              <a:latin typeface="Times New Roman" panose="02020603050405020304" pitchFamily="18" charset="0"/>
              <a:cs typeface="Times New Roman" panose="02020603050405020304" pitchFamily="18" charset="0"/>
            </a:endParaRPr>
          </a:p>
        </p:txBody>
      </p:sp>
      <p:sp>
        <p:nvSpPr>
          <p:cNvPr id="22" name="Título 1"/>
          <p:cNvSpPr txBox="1">
            <a:spLocks/>
          </p:cNvSpPr>
          <p:nvPr/>
        </p:nvSpPr>
        <p:spPr>
          <a:xfrm>
            <a:off x="1713286" y="386387"/>
            <a:ext cx="8963696" cy="692240"/>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500" b="1" dirty="0">
                <a:latin typeface="Times New Roman" panose="02020603050405020304" pitchFamily="18" charset="0"/>
                <a:cs typeface="Times New Roman" panose="02020603050405020304" pitchFamily="18" charset="0"/>
              </a:rPr>
              <a:t>OBRA HOSPITAL – GESTIÓN SSOMA</a:t>
            </a:r>
          </a:p>
        </p:txBody>
      </p:sp>
      <p:sp>
        <p:nvSpPr>
          <p:cNvPr id="12" name="Rectángulo 11"/>
          <p:cNvSpPr/>
          <p:nvPr/>
        </p:nvSpPr>
        <p:spPr>
          <a:xfrm>
            <a:off x="167425" y="51747"/>
            <a:ext cx="1987404" cy="388696"/>
          </a:xfrm>
          <a:prstGeom prst="rect">
            <a:avLst/>
          </a:prstGeom>
        </p:spPr>
        <p:txBody>
          <a:bodyPr wrap="none">
            <a:spAutoFit/>
          </a:bodyPr>
          <a:lstStyle/>
          <a:p>
            <a:pPr>
              <a:lnSpc>
                <a:spcPct val="107000"/>
              </a:lnSpc>
              <a:spcAft>
                <a:spcPts val="800"/>
              </a:spcAft>
            </a:pPr>
            <a:r>
              <a:rPr lang="es-PE"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FEBRERO DEL 2020</a:t>
            </a:r>
            <a:endParaRPr lang="es-PE"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6188" y="1538188"/>
            <a:ext cx="5110051" cy="1798926"/>
          </a:xfrm>
          <a:prstGeom prst="rect">
            <a:avLst/>
          </a:prstGeom>
        </p:spPr>
      </p:pic>
      <p:pic>
        <p:nvPicPr>
          <p:cNvPr id="4" name="Imagen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5131" y="1538187"/>
            <a:ext cx="5200315" cy="1828355"/>
          </a:xfrm>
          <a:prstGeom prst="rect">
            <a:avLst/>
          </a:prstGeom>
        </p:spPr>
      </p:pic>
      <p:pic>
        <p:nvPicPr>
          <p:cNvPr id="6" name="Imagen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6188" y="3792303"/>
            <a:ext cx="5110051" cy="2865781"/>
          </a:xfrm>
          <a:prstGeom prst="rect">
            <a:avLst/>
          </a:prstGeom>
        </p:spPr>
      </p:pic>
      <p:pic>
        <p:nvPicPr>
          <p:cNvPr id="7" name="Imagen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5130" y="3792303"/>
            <a:ext cx="5200315" cy="2865781"/>
          </a:xfrm>
          <a:prstGeom prst="rect">
            <a:avLst/>
          </a:prstGeom>
        </p:spPr>
      </p:pic>
    </p:spTree>
    <p:extLst>
      <p:ext uri="{BB962C8B-B14F-4D97-AF65-F5344CB8AC3E}">
        <p14:creationId xmlns:p14="http://schemas.microsoft.com/office/powerpoint/2010/main" val="3941812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6815484-1FD7-4C8C-978D-322ED8FE1406}"/>
              </a:ext>
            </a:extLst>
          </p:cNvPr>
          <p:cNvSpPr txBox="1">
            <a:spLocks/>
          </p:cNvSpPr>
          <p:nvPr/>
        </p:nvSpPr>
        <p:spPr>
          <a:xfrm>
            <a:off x="2174421" y="161826"/>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2000" b="1" u="sng" dirty="0">
                <a:latin typeface="Times New Roman" panose="02020603050405020304" pitchFamily="18" charset="0"/>
                <a:cs typeface="Times New Roman" panose="02020603050405020304" pitchFamily="18" charset="0"/>
              </a:rPr>
              <a:t>AVANCE DEL TANQUE PETROLEO</a:t>
            </a:r>
          </a:p>
        </p:txBody>
      </p:sp>
      <p:pic>
        <p:nvPicPr>
          <p:cNvPr id="7" name="Imagen 6"/>
          <p:cNvPicPr>
            <a:picLocks noChangeAspect="1"/>
          </p:cNvPicPr>
          <p:nvPr/>
        </p:nvPicPr>
        <p:blipFill>
          <a:blip r:embed="rId3"/>
          <a:stretch>
            <a:fillRect/>
          </a:stretch>
        </p:blipFill>
        <p:spPr>
          <a:xfrm>
            <a:off x="1855877" y="885689"/>
            <a:ext cx="4283665" cy="5678877"/>
          </a:xfrm>
          <a:prstGeom prst="rect">
            <a:avLst/>
          </a:prstGeom>
        </p:spPr>
      </p:pic>
      <p:graphicFrame>
        <p:nvGraphicFramePr>
          <p:cNvPr id="8" name="Objeto 7"/>
          <p:cNvGraphicFramePr>
            <a:graphicFrameLocks noChangeAspect="1"/>
          </p:cNvGraphicFramePr>
          <p:nvPr/>
        </p:nvGraphicFramePr>
        <p:xfrm>
          <a:off x="6498771" y="885689"/>
          <a:ext cx="3031995" cy="1129709"/>
        </p:xfrm>
        <a:graphic>
          <a:graphicData uri="http://schemas.openxmlformats.org/presentationml/2006/ole">
            <mc:AlternateContent xmlns:mc="http://schemas.openxmlformats.org/markup-compatibility/2006">
              <mc:Choice xmlns:v="urn:schemas-microsoft-com:vml" Requires="v">
                <p:oleObj spid="_x0000_s9242" name="Hoja de cálculo" r:id="rId4" imgW="1981058" imgH="738967" progId="Excel.Sheet.12">
                  <p:embed/>
                </p:oleObj>
              </mc:Choice>
              <mc:Fallback>
                <p:oleObj name="Hoja de cálculo" r:id="rId4" imgW="1981058" imgH="738967" progId="Excel.Sheet.12">
                  <p:embed/>
                  <p:pic>
                    <p:nvPicPr>
                      <p:cNvPr id="0" name=""/>
                      <p:cNvPicPr/>
                      <p:nvPr/>
                    </p:nvPicPr>
                    <p:blipFill>
                      <a:blip r:embed="rId5"/>
                      <a:stretch>
                        <a:fillRect/>
                      </a:stretch>
                    </p:blipFill>
                    <p:spPr>
                      <a:xfrm>
                        <a:off x="6498771" y="885689"/>
                        <a:ext cx="3031995" cy="1129709"/>
                      </a:xfrm>
                      <a:prstGeom prst="rect">
                        <a:avLst/>
                      </a:prstGeom>
                    </p:spPr>
                  </p:pic>
                </p:oleObj>
              </mc:Fallback>
            </mc:AlternateContent>
          </a:graphicData>
        </a:graphic>
      </p:graphicFrame>
    </p:spTree>
    <p:extLst>
      <p:ext uri="{BB962C8B-B14F-4D97-AF65-F5344CB8AC3E}">
        <p14:creationId xmlns:p14="http://schemas.microsoft.com/office/powerpoint/2010/main" val="2910179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3585384" y="6296263"/>
            <a:ext cx="5790436"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13 . Vista de las bases de los tanques de petróleo.</a:t>
            </a:r>
          </a:p>
        </p:txBody>
      </p:sp>
      <p:sp>
        <p:nvSpPr>
          <p:cNvPr id="2" name="AutoShape 2" descr="https://mail.mantto.com.pe/service/home/~/?auth=co&amp;loc=es&amp;id=19950&amp;part=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5" name="AutoShape 4" descr="https://mail.mantto.com.pe/service/home/~/?auth=co&amp;loc=es&amp;id=19950&amp;part=2"/>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6" name="Imagen 5"/>
          <p:cNvPicPr>
            <a:picLocks noChangeAspect="1"/>
          </p:cNvPicPr>
          <p:nvPr/>
        </p:nvPicPr>
        <p:blipFill>
          <a:blip r:embed="rId2"/>
          <a:stretch>
            <a:fillRect/>
          </a:stretch>
        </p:blipFill>
        <p:spPr>
          <a:xfrm>
            <a:off x="1313645" y="1171977"/>
            <a:ext cx="9826580" cy="4340181"/>
          </a:xfrm>
          <a:prstGeom prst="rect">
            <a:avLst/>
          </a:prstGeom>
        </p:spPr>
      </p:pic>
    </p:spTree>
    <p:extLst>
      <p:ext uri="{BB962C8B-B14F-4D97-AF65-F5344CB8AC3E}">
        <p14:creationId xmlns:p14="http://schemas.microsoft.com/office/powerpoint/2010/main" val="2835324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2350007" y="6288341"/>
            <a:ext cx="6756351"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14 . Vista de avance del  ambiente para los tanques de petróleo.</a:t>
            </a:r>
          </a:p>
        </p:txBody>
      </p:sp>
      <p:pic>
        <p:nvPicPr>
          <p:cNvPr id="3" name="Imagen 2"/>
          <p:cNvPicPr>
            <a:picLocks noChangeAspect="1"/>
          </p:cNvPicPr>
          <p:nvPr/>
        </p:nvPicPr>
        <p:blipFill>
          <a:blip r:embed="rId2"/>
          <a:stretch>
            <a:fillRect/>
          </a:stretch>
        </p:blipFill>
        <p:spPr>
          <a:xfrm>
            <a:off x="948009" y="1176066"/>
            <a:ext cx="10434094" cy="4977792"/>
          </a:xfrm>
          <a:prstGeom prst="rect">
            <a:avLst/>
          </a:prstGeom>
        </p:spPr>
      </p:pic>
    </p:spTree>
    <p:extLst>
      <p:ext uri="{BB962C8B-B14F-4D97-AF65-F5344CB8AC3E}">
        <p14:creationId xmlns:p14="http://schemas.microsoft.com/office/powerpoint/2010/main" val="2251839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3585384" y="6296263"/>
            <a:ext cx="5021227"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14 . Vista de avance en el cerco perimétrico.</a:t>
            </a:r>
          </a:p>
        </p:txBody>
      </p:sp>
      <p:pic>
        <p:nvPicPr>
          <p:cNvPr id="7" name="Imagen 6"/>
          <p:cNvPicPr>
            <a:picLocks noChangeAspect="1"/>
          </p:cNvPicPr>
          <p:nvPr/>
        </p:nvPicPr>
        <p:blipFill>
          <a:blip r:embed="rId2"/>
          <a:stretch>
            <a:fillRect/>
          </a:stretch>
        </p:blipFill>
        <p:spPr>
          <a:xfrm>
            <a:off x="862150" y="1178528"/>
            <a:ext cx="10495052" cy="4891346"/>
          </a:xfrm>
          <a:prstGeom prst="rect">
            <a:avLst/>
          </a:prstGeom>
        </p:spPr>
      </p:pic>
    </p:spTree>
    <p:extLst>
      <p:ext uri="{BB962C8B-B14F-4D97-AF65-F5344CB8AC3E}">
        <p14:creationId xmlns:p14="http://schemas.microsoft.com/office/powerpoint/2010/main" val="106232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3585384" y="6296263"/>
            <a:ext cx="5021227"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14 . Vista de avance en el cerco perimétrico.</a:t>
            </a:r>
          </a:p>
        </p:txBody>
      </p:sp>
      <p:pic>
        <p:nvPicPr>
          <p:cNvPr id="2" name="Imagen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41300" y="935520"/>
            <a:ext cx="9309399" cy="4986960"/>
          </a:xfrm>
          <a:prstGeom prst="rect">
            <a:avLst/>
          </a:prstGeom>
        </p:spPr>
      </p:pic>
    </p:spTree>
    <p:extLst>
      <p:ext uri="{BB962C8B-B14F-4D97-AF65-F5344CB8AC3E}">
        <p14:creationId xmlns:p14="http://schemas.microsoft.com/office/powerpoint/2010/main" val="1890824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3585384" y="6296263"/>
            <a:ext cx="5021227"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14 . Vista de avance en el cerco perimétrico.</a:t>
            </a:r>
          </a:p>
        </p:txBody>
      </p:sp>
      <p:pic>
        <p:nvPicPr>
          <p:cNvPr id="2" name="Imagen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5356" y="898940"/>
            <a:ext cx="9681287" cy="5060119"/>
          </a:xfrm>
          <a:prstGeom prst="rect">
            <a:avLst/>
          </a:prstGeom>
        </p:spPr>
      </p:pic>
    </p:spTree>
    <p:extLst>
      <p:ext uri="{BB962C8B-B14F-4D97-AF65-F5344CB8AC3E}">
        <p14:creationId xmlns:p14="http://schemas.microsoft.com/office/powerpoint/2010/main" val="829958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2421228" y="6296263"/>
            <a:ext cx="8168642"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14 . Vista de avance en instalación de tuberías sanitarias en el entre piso técnico.</a:t>
            </a:r>
          </a:p>
        </p:txBody>
      </p:sp>
      <p:pic>
        <p:nvPicPr>
          <p:cNvPr id="3" name="Imagen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79150" y="868458"/>
            <a:ext cx="9833700" cy="5121084"/>
          </a:xfrm>
          <a:prstGeom prst="rect">
            <a:avLst/>
          </a:prstGeom>
        </p:spPr>
      </p:pic>
    </p:spTree>
    <p:extLst>
      <p:ext uri="{BB962C8B-B14F-4D97-AF65-F5344CB8AC3E}">
        <p14:creationId xmlns:p14="http://schemas.microsoft.com/office/powerpoint/2010/main" val="3966022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2207568" y="6296263"/>
            <a:ext cx="8382302"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14 . Vista de avance en la instalación de tuberías sanitarias en el entre piso técnico.</a:t>
            </a:r>
          </a:p>
        </p:txBody>
      </p:sp>
      <p:pic>
        <p:nvPicPr>
          <p:cNvPr id="3" name="Imagen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4653" y="1033064"/>
            <a:ext cx="10022693" cy="4791871"/>
          </a:xfrm>
          <a:prstGeom prst="rect">
            <a:avLst/>
          </a:prstGeom>
        </p:spPr>
      </p:pic>
    </p:spTree>
    <p:extLst>
      <p:ext uri="{BB962C8B-B14F-4D97-AF65-F5344CB8AC3E}">
        <p14:creationId xmlns:p14="http://schemas.microsoft.com/office/powerpoint/2010/main" val="3305827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1893194" y="6296263"/>
            <a:ext cx="8100812"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14 . Vista de avance en instalación de tuberías sanitarias en el entre piso técnico.</a:t>
            </a:r>
          </a:p>
        </p:txBody>
      </p:sp>
      <p:pic>
        <p:nvPicPr>
          <p:cNvPr id="2" name="Imagen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88887" y="1057450"/>
            <a:ext cx="9614225" cy="4743099"/>
          </a:xfrm>
          <a:prstGeom prst="rect">
            <a:avLst/>
          </a:prstGeom>
        </p:spPr>
      </p:pic>
    </p:spTree>
    <p:extLst>
      <p:ext uri="{BB962C8B-B14F-4D97-AF65-F5344CB8AC3E}">
        <p14:creationId xmlns:p14="http://schemas.microsoft.com/office/powerpoint/2010/main" val="1041465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3585384" y="6296263"/>
            <a:ext cx="5021227"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15 . Vista de la Obra al 10.03.2020 .</a:t>
            </a:r>
          </a:p>
        </p:txBody>
      </p:sp>
      <p:pic>
        <p:nvPicPr>
          <p:cNvPr id="2" name="Imagen 1"/>
          <p:cNvPicPr>
            <a:picLocks noChangeAspect="1"/>
          </p:cNvPicPr>
          <p:nvPr/>
        </p:nvPicPr>
        <p:blipFill>
          <a:blip r:embed="rId2"/>
          <a:stretch>
            <a:fillRect/>
          </a:stretch>
        </p:blipFill>
        <p:spPr>
          <a:xfrm>
            <a:off x="483078" y="1296567"/>
            <a:ext cx="11231593" cy="4857291"/>
          </a:xfrm>
          <a:prstGeom prst="rect">
            <a:avLst/>
          </a:prstGeom>
        </p:spPr>
      </p:pic>
    </p:spTree>
    <p:extLst>
      <p:ext uri="{BB962C8B-B14F-4D97-AF65-F5344CB8AC3E}">
        <p14:creationId xmlns:p14="http://schemas.microsoft.com/office/powerpoint/2010/main" val="99274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n 2" descr="Descripción: cid:image003.png@01CDE9A5.A1345710"/>
          <p:cNvPicPr>
            <a:picLocks noChangeAspect="1" noChangeArrowheads="1"/>
          </p:cNvPicPr>
          <p:nvPr/>
        </p:nvPicPr>
        <p:blipFill>
          <a:blip r:embed="rId2" r:link="rId3">
            <a:extLst>
              <a:ext uri="{28A0092B-C50C-407E-A947-70E740481C1C}">
                <a14:useLocalDpi xmlns:a14="http://schemas.microsoft.com/office/drawing/2010/main"/>
              </a:ext>
            </a:extLst>
          </a:blip>
          <a:srcRect/>
          <a:stretch>
            <a:fillRect/>
          </a:stretch>
        </p:blipFill>
        <p:spPr bwMode="auto">
          <a:xfrm>
            <a:off x="10833115" y="234355"/>
            <a:ext cx="1142235" cy="31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500699" y="939384"/>
            <a:ext cx="6066725" cy="369332"/>
          </a:xfrm>
          <a:prstGeom prst="rect">
            <a:avLst/>
          </a:prstGeom>
        </p:spPr>
        <p:txBody>
          <a:bodyPr wrap="none">
            <a:spAutoFit/>
          </a:bodyPr>
          <a:lstStyle/>
          <a:p>
            <a:r>
              <a:rPr lang="es-PE" b="1" dirty="0">
                <a:latin typeface="Times New Roman" panose="02020603050405020304" pitchFamily="18" charset="0"/>
                <a:cs typeface="Times New Roman" panose="02020603050405020304" pitchFamily="18" charset="0"/>
              </a:rPr>
              <a:t>Cumplimiento del cronograma mensual de Capacitaciones: </a:t>
            </a:r>
            <a:endParaRPr lang="es-PE" dirty="0">
              <a:latin typeface="Times New Roman" panose="02020603050405020304" pitchFamily="18" charset="0"/>
              <a:cs typeface="Times New Roman" panose="02020603050405020304" pitchFamily="18" charset="0"/>
            </a:endParaRPr>
          </a:p>
        </p:txBody>
      </p:sp>
      <p:sp>
        <p:nvSpPr>
          <p:cNvPr id="15" name="Título 1"/>
          <p:cNvSpPr txBox="1">
            <a:spLocks/>
          </p:cNvSpPr>
          <p:nvPr/>
        </p:nvSpPr>
        <p:spPr>
          <a:xfrm>
            <a:off x="1677775" y="199917"/>
            <a:ext cx="8963696" cy="692240"/>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500" b="1" dirty="0">
                <a:latin typeface="Times New Roman" panose="02020603050405020304" pitchFamily="18" charset="0"/>
                <a:cs typeface="Times New Roman" panose="02020603050405020304" pitchFamily="18" charset="0"/>
              </a:rPr>
              <a:t>OBRA HOSPITAL – GESTIÓN SSOMA</a:t>
            </a:r>
          </a:p>
        </p:txBody>
      </p:sp>
      <p:pic>
        <p:nvPicPr>
          <p:cNvPr id="2" name="Imagen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0698" y="1355943"/>
            <a:ext cx="5901781" cy="1752477"/>
          </a:xfrm>
          <a:prstGeom prst="rect">
            <a:avLst/>
          </a:prstGeom>
        </p:spPr>
      </p:pic>
      <p:pic>
        <p:nvPicPr>
          <p:cNvPr id="4" name="Imagen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9692" y="1355943"/>
            <a:ext cx="5114284" cy="1752477"/>
          </a:xfrm>
          <a:prstGeom prst="rect">
            <a:avLst/>
          </a:prstGeom>
        </p:spPr>
      </p:pic>
      <p:pic>
        <p:nvPicPr>
          <p:cNvPr id="5" name="Imagen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0698" y="3303318"/>
            <a:ext cx="5901781" cy="3303667"/>
          </a:xfrm>
          <a:prstGeom prst="rect">
            <a:avLst/>
          </a:prstGeom>
        </p:spPr>
      </p:pic>
      <p:pic>
        <p:nvPicPr>
          <p:cNvPr id="6" name="Imagen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39692" y="3303318"/>
            <a:ext cx="5114284" cy="3303667"/>
          </a:xfrm>
          <a:prstGeom prst="rect">
            <a:avLst/>
          </a:prstGeom>
        </p:spPr>
      </p:pic>
      <p:sp>
        <p:nvSpPr>
          <p:cNvPr id="14" name="Rectángulo 13"/>
          <p:cNvSpPr/>
          <p:nvPr/>
        </p:nvSpPr>
        <p:spPr>
          <a:xfrm>
            <a:off x="167425" y="51747"/>
            <a:ext cx="1987404" cy="388696"/>
          </a:xfrm>
          <a:prstGeom prst="rect">
            <a:avLst/>
          </a:prstGeom>
        </p:spPr>
        <p:txBody>
          <a:bodyPr wrap="none">
            <a:spAutoFit/>
          </a:bodyPr>
          <a:lstStyle/>
          <a:p>
            <a:pPr>
              <a:lnSpc>
                <a:spcPct val="107000"/>
              </a:lnSpc>
              <a:spcAft>
                <a:spcPts val="800"/>
              </a:spcAft>
            </a:pPr>
            <a:r>
              <a:rPr lang="es-PE"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FEBRERO DEL 2020</a:t>
            </a:r>
            <a:endParaRPr lang="es-PE"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3529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3585384" y="6296263"/>
            <a:ext cx="5021227"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16 . Vista de la Obra al 10.03.2020.</a:t>
            </a:r>
          </a:p>
        </p:txBody>
      </p:sp>
      <p:pic>
        <p:nvPicPr>
          <p:cNvPr id="2" name="Imagen 1"/>
          <p:cNvPicPr>
            <a:picLocks noChangeAspect="1"/>
          </p:cNvPicPr>
          <p:nvPr/>
        </p:nvPicPr>
        <p:blipFill>
          <a:blip r:embed="rId2"/>
          <a:stretch>
            <a:fillRect/>
          </a:stretch>
        </p:blipFill>
        <p:spPr>
          <a:xfrm>
            <a:off x="616339" y="1246606"/>
            <a:ext cx="10943057" cy="4973039"/>
          </a:xfrm>
          <a:prstGeom prst="rect">
            <a:avLst/>
          </a:prstGeom>
        </p:spPr>
      </p:pic>
    </p:spTree>
    <p:extLst>
      <p:ext uri="{BB962C8B-B14F-4D97-AF65-F5344CB8AC3E}">
        <p14:creationId xmlns:p14="http://schemas.microsoft.com/office/powerpoint/2010/main" val="940589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txBox="1">
            <a:spLocks/>
          </p:cNvSpPr>
          <p:nvPr/>
        </p:nvSpPr>
        <p:spPr>
          <a:xfrm>
            <a:off x="3085638" y="82386"/>
            <a:ext cx="6020720" cy="48075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s-PE" sz="2400" u="sng" dirty="0">
                <a:latin typeface="Times New Roman" panose="02020603050405020304" pitchFamily="18" charset="0"/>
                <a:cs typeface="Times New Roman" panose="02020603050405020304" pitchFamily="18" charset="0"/>
              </a:rPr>
              <a:t>PANEL FOTOGRÁFICO</a:t>
            </a:r>
            <a:endParaRPr lang="es-PE" sz="2400" dirty="0">
              <a:latin typeface="Times New Roman" panose="02020603050405020304" pitchFamily="18" charset="0"/>
              <a:cs typeface="Times New Roman" panose="02020603050405020304" pitchFamily="18" charset="0"/>
            </a:endParaRPr>
          </a:p>
        </p:txBody>
      </p:sp>
      <p:sp>
        <p:nvSpPr>
          <p:cNvPr id="10" name="4 Rectángulo">
            <a:extLst>
              <a:ext uri="{FF2B5EF4-FFF2-40B4-BE49-F238E27FC236}">
                <a16:creationId xmlns:a16="http://schemas.microsoft.com/office/drawing/2014/main" id="{E3EF6D3C-E800-4A06-8EFF-839836FEB93C}"/>
              </a:ext>
            </a:extLst>
          </p:cNvPr>
          <p:cNvSpPr/>
          <p:nvPr/>
        </p:nvSpPr>
        <p:spPr>
          <a:xfrm>
            <a:off x="3585384" y="6296263"/>
            <a:ext cx="5021227" cy="338554"/>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600" b="1" dirty="0">
                <a:latin typeface="Times New Roman" panose="02020603050405020304" pitchFamily="18" charset="0"/>
                <a:cs typeface="Times New Roman" panose="02020603050405020304" pitchFamily="18" charset="0"/>
              </a:rPr>
              <a:t>Imagen 16 . Vista de la Obra de la obra al 10.03.2020.</a:t>
            </a:r>
          </a:p>
        </p:txBody>
      </p:sp>
      <p:pic>
        <p:nvPicPr>
          <p:cNvPr id="2" name="Imagen 1"/>
          <p:cNvPicPr>
            <a:picLocks noChangeAspect="1"/>
          </p:cNvPicPr>
          <p:nvPr/>
        </p:nvPicPr>
        <p:blipFill>
          <a:blip r:embed="rId2"/>
          <a:stretch>
            <a:fillRect/>
          </a:stretch>
        </p:blipFill>
        <p:spPr>
          <a:xfrm>
            <a:off x="616339" y="1246606"/>
            <a:ext cx="10943057" cy="4973039"/>
          </a:xfrm>
          <a:prstGeom prst="rect">
            <a:avLst/>
          </a:prstGeom>
        </p:spPr>
      </p:pic>
      <p:pic>
        <p:nvPicPr>
          <p:cNvPr id="7" name="Imagen 6"/>
          <p:cNvPicPr>
            <a:picLocks noChangeAspect="1"/>
          </p:cNvPicPr>
          <p:nvPr/>
        </p:nvPicPr>
        <p:blipFill>
          <a:blip r:embed="rId3"/>
          <a:stretch>
            <a:fillRect/>
          </a:stretch>
        </p:blipFill>
        <p:spPr>
          <a:xfrm>
            <a:off x="616339" y="1246606"/>
            <a:ext cx="10943057" cy="4973039"/>
          </a:xfrm>
          <a:prstGeom prst="rect">
            <a:avLst/>
          </a:prstGeom>
        </p:spPr>
      </p:pic>
    </p:spTree>
    <p:extLst>
      <p:ext uri="{BB962C8B-B14F-4D97-AF65-F5344CB8AC3E}">
        <p14:creationId xmlns:p14="http://schemas.microsoft.com/office/powerpoint/2010/main" val="1463178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C876B45-D4B9-44EB-9B07-9E0B1A81C4E6}"/>
              </a:ext>
            </a:extLst>
          </p:cNvPr>
          <p:cNvSpPr txBox="1">
            <a:spLocks/>
          </p:cNvSpPr>
          <p:nvPr/>
        </p:nvSpPr>
        <p:spPr>
          <a:xfrm>
            <a:off x="514905" y="2279561"/>
            <a:ext cx="10813002" cy="34820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285750" indent="-285750" algn="just">
              <a:buFontTx/>
              <a:buChar char="-"/>
            </a:pPr>
            <a:endParaRPr lang="es-MX" sz="1800" b="1" dirty="0">
              <a:latin typeface="Times New Roman" panose="02020603050405020304" pitchFamily="18" charset="0"/>
              <a:cs typeface="Times New Roman" panose="02020603050405020304" pitchFamily="18" charset="0"/>
            </a:endParaRPr>
          </a:p>
          <a:p>
            <a:pPr marL="285750" indent="-285750" algn="just">
              <a:buFontTx/>
              <a:buChar char="-"/>
            </a:pPr>
            <a:endParaRPr lang="es-PE" sz="1800" b="1" dirty="0">
              <a:latin typeface="Times New Roman" panose="02020603050405020304" pitchFamily="18" charset="0"/>
              <a:cs typeface="Times New Roman" panose="02020603050405020304" pitchFamily="18" charset="0"/>
            </a:endParaRPr>
          </a:p>
          <a:p>
            <a:endParaRPr lang="es-PE" sz="1800" b="1" dirty="0">
              <a:latin typeface="Times New Roman" panose="02020603050405020304" pitchFamily="18" charset="0"/>
              <a:cs typeface="Times New Roman" panose="02020603050405020304" pitchFamily="18" charset="0"/>
            </a:endParaRPr>
          </a:p>
          <a:p>
            <a:endParaRPr lang="es-PE" sz="1800" b="1" dirty="0">
              <a:latin typeface="Times New Roman" panose="02020603050405020304" pitchFamily="18" charset="0"/>
              <a:cs typeface="Times New Roman" panose="02020603050405020304" pitchFamily="18" charset="0"/>
            </a:endParaRPr>
          </a:p>
          <a:p>
            <a:pPr marL="285750" indent="-285750">
              <a:buFontTx/>
              <a:buChar char="-"/>
            </a:pPr>
            <a:endParaRPr lang="es-PE" sz="1800" b="1" dirty="0">
              <a:latin typeface="Times New Roman" panose="02020603050405020304" pitchFamily="18" charset="0"/>
              <a:cs typeface="Times New Roman" panose="02020603050405020304" pitchFamily="18" charset="0"/>
            </a:endParaRPr>
          </a:p>
        </p:txBody>
      </p:sp>
      <p:sp>
        <p:nvSpPr>
          <p:cNvPr id="5" name="Título 1">
            <a:extLst>
              <a:ext uri="{FF2B5EF4-FFF2-40B4-BE49-F238E27FC236}">
                <a16:creationId xmlns:a16="http://schemas.microsoft.com/office/drawing/2014/main" id="{A6C843CE-5670-4DAE-BA41-21E049EBB593}"/>
              </a:ext>
            </a:extLst>
          </p:cNvPr>
          <p:cNvSpPr txBox="1">
            <a:spLocks/>
          </p:cNvSpPr>
          <p:nvPr/>
        </p:nvSpPr>
        <p:spPr>
          <a:xfrm>
            <a:off x="2236564" y="520328"/>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1800" b="1" u="sng" dirty="0">
                <a:latin typeface="Arial" panose="020B0604020202020204" pitchFamily="34" charset="0"/>
                <a:cs typeface="Arial" panose="020B0604020202020204" pitchFamily="34" charset="0"/>
              </a:rPr>
              <a:t>ANALISIS DE RIESGOS A FEBRERO 2020</a:t>
            </a:r>
          </a:p>
        </p:txBody>
      </p:sp>
      <p:sp>
        <p:nvSpPr>
          <p:cNvPr id="3" name="Rectángulo 2"/>
          <p:cNvSpPr/>
          <p:nvPr/>
        </p:nvSpPr>
        <p:spPr>
          <a:xfrm>
            <a:off x="944652" y="1356231"/>
            <a:ext cx="10470524" cy="5632311"/>
          </a:xfrm>
          <a:prstGeom prst="rect">
            <a:avLst/>
          </a:prstGeom>
        </p:spPr>
        <p:txBody>
          <a:bodyPr wrap="square">
            <a:spAutoFit/>
          </a:bodyPr>
          <a:lstStyle/>
          <a:p>
            <a:pPr marL="285750" indent="-285750" algn="just">
              <a:buFontTx/>
              <a:buChar char="-"/>
            </a:pPr>
            <a:r>
              <a:rPr lang="es-MX" b="1" dirty="0">
                <a:latin typeface="Arial" panose="020B0604020202020204" pitchFamily="34" charset="0"/>
                <a:cs typeface="Arial" panose="020B0604020202020204" pitchFamily="34" charset="0"/>
              </a:rPr>
              <a:t>El periodo de lluvias (febrero - marzo) nos ha ocasionado retrasos en la ejecución de las obras civiles poniendo en riesgo el cumplimiento de la fecha de término prevista. El bloque 7 no se puede ejecutar</a:t>
            </a:r>
          </a:p>
          <a:p>
            <a:pPr marL="285750" indent="-285750" algn="just">
              <a:buFontTx/>
              <a:buChar char="-"/>
            </a:pPr>
            <a:endParaRPr lang="es-MX" b="1" dirty="0">
              <a:latin typeface="Arial" panose="020B0604020202020204" pitchFamily="34" charset="0"/>
              <a:cs typeface="Arial" panose="020B0604020202020204" pitchFamily="34" charset="0"/>
            </a:endParaRPr>
          </a:p>
          <a:p>
            <a:pPr marL="285750" indent="-285750" algn="just">
              <a:buFontTx/>
              <a:buChar char="-"/>
            </a:pPr>
            <a:r>
              <a:rPr lang="es-MX" b="1" dirty="0">
                <a:latin typeface="Arial" panose="020B0604020202020204" pitchFamily="34" charset="0"/>
                <a:cs typeface="Arial" panose="020B0604020202020204" pitchFamily="34" charset="0"/>
              </a:rPr>
              <a:t>Demora en los pagos a los diferentes proveedores lo que ocasiona demora en la llegada de los agregados a obra. A la fecha se tiene retenido un pago de S/. 19 mil soles al proveedor del Movimiento de Tierras.</a:t>
            </a:r>
          </a:p>
          <a:p>
            <a:pPr marL="285750" indent="-285750" algn="just">
              <a:buFontTx/>
              <a:buChar char="-"/>
            </a:pPr>
            <a:endParaRPr lang="es-MX" b="1" dirty="0">
              <a:latin typeface="Arial" panose="020B0604020202020204" pitchFamily="34" charset="0"/>
              <a:cs typeface="Arial" panose="020B0604020202020204" pitchFamily="34" charset="0"/>
            </a:endParaRPr>
          </a:p>
          <a:p>
            <a:pPr marL="285750" indent="-285750" algn="just">
              <a:buFontTx/>
              <a:buChar char="-"/>
            </a:pPr>
            <a:r>
              <a:rPr lang="es-MX" b="1" dirty="0">
                <a:latin typeface="Arial" panose="020B0604020202020204" pitchFamily="34" charset="0"/>
                <a:cs typeface="Arial" panose="020B0604020202020204" pitchFamily="34" charset="0"/>
              </a:rPr>
              <a:t>Denegación del Adelanto de Materiales N°2. En el mes de diciembre el monto presentado fue de S/. 13,317,095.77, pero fue denegado por no presentar las CF a tiempo. En el mes de enero se presentó por S/. 8´269,191.22 el cual fue denegado por falta de aprobación del cronograma de adquisición de materiales actualizado con el cronograma acelerado. A la fecha se ha presentado Adelanto por S/. 4’980,362.33, el cual será insuficiente para poder asumir los adelantos de Equipos Mecánicos y Equipamiento Médico.</a:t>
            </a:r>
          </a:p>
          <a:p>
            <a:pPr marL="285750" indent="-285750" algn="just">
              <a:buFontTx/>
              <a:buChar char="-"/>
            </a:pPr>
            <a:endParaRPr lang="es-MX" b="1" dirty="0">
              <a:latin typeface="Arial" panose="020B0604020202020204" pitchFamily="34" charset="0"/>
              <a:cs typeface="Arial" panose="020B0604020202020204" pitchFamily="34" charset="0"/>
            </a:endParaRPr>
          </a:p>
          <a:p>
            <a:pPr marL="285750" indent="-285750" algn="just">
              <a:buFontTx/>
              <a:buChar char="-"/>
            </a:pPr>
            <a:r>
              <a:rPr lang="es-MX" b="1" dirty="0">
                <a:latin typeface="Arial" panose="020B0604020202020204" pitchFamily="34" charset="0"/>
                <a:cs typeface="Arial" panose="020B0604020202020204" pitchFamily="34" charset="0"/>
              </a:rPr>
              <a:t>Falta de pago por parte de la Entidad de los Mayores Gastos Generales por la Ampliación de Plazo N° 3, cuyo monto asciende a S/. 574,055.51 presentado a la Entidad el 11.09.2019</a:t>
            </a:r>
          </a:p>
          <a:p>
            <a:pPr marL="285750" indent="-285750" algn="just">
              <a:buFontTx/>
              <a:buChar char="-"/>
            </a:pPr>
            <a:endParaRPr lang="es-MX" b="1" dirty="0">
              <a:latin typeface="Arial" panose="020B0604020202020204" pitchFamily="34" charset="0"/>
              <a:cs typeface="Arial" panose="020B0604020202020204" pitchFamily="34" charset="0"/>
            </a:endParaRPr>
          </a:p>
          <a:p>
            <a:pPr marL="285750" indent="-285750" algn="just">
              <a:buFontTx/>
              <a:buChar char="-"/>
            </a:pPr>
            <a:endParaRPr lang="es-MX" b="1" dirty="0">
              <a:latin typeface="Arial" panose="020B0604020202020204" pitchFamily="34" charset="0"/>
              <a:cs typeface="Arial" panose="020B0604020202020204" pitchFamily="34" charset="0"/>
            </a:endParaRPr>
          </a:p>
          <a:p>
            <a:pPr marL="285750" indent="-285750" algn="just">
              <a:buFontTx/>
              <a:buChar char="-"/>
            </a:pPr>
            <a:endParaRPr lang="es-MX"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4167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C876B45-D4B9-44EB-9B07-9E0B1A81C4E6}"/>
              </a:ext>
            </a:extLst>
          </p:cNvPr>
          <p:cNvSpPr txBox="1">
            <a:spLocks/>
          </p:cNvSpPr>
          <p:nvPr/>
        </p:nvSpPr>
        <p:spPr>
          <a:xfrm>
            <a:off x="514905" y="1300766"/>
            <a:ext cx="10813002" cy="1983347"/>
          </a:xfrm>
          <a:prstGeom prst="rect">
            <a:avLst/>
          </a:prstGeom>
        </p:spPr>
        <p:txBody>
          <a:bodyPr vert="horz" lIns="91440" tIns="45720" rIns="91440" bIns="45720" rtlCol="0" anchor="ctr">
            <a:normAutofit fontScale="92500" lnSpcReduction="20000"/>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just"/>
            <a:endParaRPr lang="es-PE" sz="1800" b="1" dirty="0">
              <a:latin typeface="Times New Roman" panose="02020603050405020304" pitchFamily="18" charset="0"/>
              <a:cs typeface="Times New Roman" panose="02020603050405020304" pitchFamily="18" charset="0"/>
            </a:endParaRPr>
          </a:p>
          <a:p>
            <a:endParaRPr lang="es-PE" sz="1800" b="1" dirty="0">
              <a:latin typeface="Times New Roman" panose="02020603050405020304" pitchFamily="18" charset="0"/>
              <a:cs typeface="Times New Roman" panose="02020603050405020304" pitchFamily="18" charset="0"/>
            </a:endParaRPr>
          </a:p>
          <a:p>
            <a:endParaRPr lang="es-PE" sz="1800" b="1" dirty="0">
              <a:latin typeface="Times New Roman" panose="02020603050405020304" pitchFamily="18" charset="0"/>
              <a:cs typeface="Times New Roman" panose="02020603050405020304" pitchFamily="18" charset="0"/>
            </a:endParaRPr>
          </a:p>
          <a:p>
            <a:pPr marL="285750" indent="-285750">
              <a:buFontTx/>
              <a:buChar char="-"/>
            </a:pPr>
            <a:r>
              <a:rPr lang="es-ES" sz="1900" b="1" dirty="0">
                <a:latin typeface="Arial" panose="020B0604020202020204" pitchFamily="34" charset="0"/>
                <a:cs typeface="Arial" panose="020B0604020202020204" pitchFamily="34" charset="0"/>
              </a:rPr>
              <a:t>Demora en la entrega de Fichas de Equipamiento Médico por parte del Gestor contratado para ese fin. A la fecha sólo ha entregado fichas de 20 equipos de los 410 equipos que tiene el Hospital Huarmaca, es decir, un 4.88% de avance, lo que pone en riesgo la contratación en el tiempo requerido. Asimismo a la fecha no alcanza cronograma de entrega de fichas ni plazos de contratación de acuerdo a sus alcances contractuales.</a:t>
            </a:r>
          </a:p>
          <a:p>
            <a:pPr marL="285750" indent="-285750">
              <a:buFontTx/>
              <a:buChar char="-"/>
            </a:pPr>
            <a:endParaRPr lang="es-ES" sz="1800" b="1" dirty="0">
              <a:latin typeface="Times New Roman" panose="02020603050405020304" pitchFamily="18" charset="0"/>
              <a:cs typeface="Times New Roman" panose="02020603050405020304" pitchFamily="18" charset="0"/>
            </a:endParaRPr>
          </a:p>
          <a:p>
            <a:r>
              <a:rPr lang="es-ES" sz="1800" b="1" dirty="0">
                <a:latin typeface="Times New Roman" panose="02020603050405020304" pitchFamily="18" charset="0"/>
                <a:cs typeface="Times New Roman" panose="02020603050405020304" pitchFamily="18" charset="0"/>
              </a:rPr>
              <a:t>     </a:t>
            </a:r>
            <a:endParaRPr lang="es-PE" sz="1800" b="1" dirty="0">
              <a:latin typeface="Times New Roman" panose="02020603050405020304" pitchFamily="18" charset="0"/>
              <a:cs typeface="Times New Roman" panose="02020603050405020304" pitchFamily="18" charset="0"/>
            </a:endParaRPr>
          </a:p>
        </p:txBody>
      </p:sp>
      <p:sp>
        <p:nvSpPr>
          <p:cNvPr id="5" name="Título 1">
            <a:extLst>
              <a:ext uri="{FF2B5EF4-FFF2-40B4-BE49-F238E27FC236}">
                <a16:creationId xmlns:a16="http://schemas.microsoft.com/office/drawing/2014/main" id="{A6C843CE-5670-4DAE-BA41-21E049EBB593}"/>
              </a:ext>
            </a:extLst>
          </p:cNvPr>
          <p:cNvSpPr txBox="1">
            <a:spLocks/>
          </p:cNvSpPr>
          <p:nvPr/>
        </p:nvSpPr>
        <p:spPr>
          <a:xfrm>
            <a:off x="2236564" y="520328"/>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1800" b="1" u="sng" dirty="0">
                <a:latin typeface="Arial" panose="020B0604020202020204" pitchFamily="34" charset="0"/>
                <a:cs typeface="Arial" panose="020B0604020202020204" pitchFamily="34" charset="0"/>
              </a:rPr>
              <a:t>ANALISIS DE RIESGOS A FEBRERO 2020</a:t>
            </a:r>
          </a:p>
        </p:txBody>
      </p:sp>
      <p:graphicFrame>
        <p:nvGraphicFramePr>
          <p:cNvPr id="3" name="Tabla 2"/>
          <p:cNvGraphicFramePr>
            <a:graphicFrameLocks noGrp="1"/>
          </p:cNvGraphicFramePr>
          <p:nvPr>
            <p:extLst>
              <p:ext uri="{D42A27DB-BD31-4B8C-83A1-F6EECF244321}">
                <p14:modId xmlns:p14="http://schemas.microsoft.com/office/powerpoint/2010/main" val="4219740947"/>
              </p:ext>
            </p:extLst>
          </p:nvPr>
        </p:nvGraphicFramePr>
        <p:xfrm>
          <a:off x="3288801" y="3488487"/>
          <a:ext cx="5827063" cy="2745479"/>
        </p:xfrm>
        <a:graphic>
          <a:graphicData uri="http://schemas.openxmlformats.org/drawingml/2006/table">
            <a:tbl>
              <a:tblPr/>
              <a:tblGrid>
                <a:gridCol w="2464619">
                  <a:extLst>
                    <a:ext uri="{9D8B030D-6E8A-4147-A177-3AD203B41FA5}">
                      <a16:colId xmlns:a16="http://schemas.microsoft.com/office/drawing/2014/main" val="20000"/>
                    </a:ext>
                  </a:extLst>
                </a:gridCol>
                <a:gridCol w="1056265">
                  <a:extLst>
                    <a:ext uri="{9D8B030D-6E8A-4147-A177-3AD203B41FA5}">
                      <a16:colId xmlns:a16="http://schemas.microsoft.com/office/drawing/2014/main" val="20001"/>
                    </a:ext>
                  </a:extLst>
                </a:gridCol>
                <a:gridCol w="1249914">
                  <a:extLst>
                    <a:ext uri="{9D8B030D-6E8A-4147-A177-3AD203B41FA5}">
                      <a16:colId xmlns:a16="http://schemas.microsoft.com/office/drawing/2014/main" val="20002"/>
                    </a:ext>
                  </a:extLst>
                </a:gridCol>
                <a:gridCol w="1056265">
                  <a:extLst>
                    <a:ext uri="{9D8B030D-6E8A-4147-A177-3AD203B41FA5}">
                      <a16:colId xmlns:a16="http://schemas.microsoft.com/office/drawing/2014/main" val="20003"/>
                    </a:ext>
                  </a:extLst>
                </a:gridCol>
              </a:tblGrid>
              <a:tr h="567421">
                <a:tc>
                  <a:txBody>
                    <a:bodyPr/>
                    <a:lstStyle/>
                    <a:p>
                      <a:pPr algn="ctr" fontAlgn="ctr"/>
                      <a:r>
                        <a:rPr lang="es-PE" sz="1500" b="1" i="0" u="none" strike="noStrike" dirty="0">
                          <a:solidFill>
                            <a:schemeClr val="tx1"/>
                          </a:solidFill>
                          <a:effectLst/>
                          <a:latin typeface="Calibri" panose="020F0502020204030204" pitchFamily="34" charset="0"/>
                        </a:rPr>
                        <a:t>Equipamiento</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PE" sz="1500" b="1" i="0" u="none" strike="noStrike" dirty="0">
                          <a:solidFill>
                            <a:schemeClr val="tx1"/>
                          </a:solidFill>
                          <a:effectLst/>
                          <a:latin typeface="Calibri" panose="020F0502020204030204" pitchFamily="34" charset="0"/>
                        </a:rPr>
                        <a:t>Cantidad Fichas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PE" sz="1500" b="1" i="0" u="none" strike="noStrike" dirty="0">
                          <a:solidFill>
                            <a:schemeClr val="tx1"/>
                          </a:solidFill>
                          <a:effectLst/>
                          <a:latin typeface="Calibri" panose="020F0502020204030204" pitchFamily="34" charset="0"/>
                        </a:rPr>
                        <a:t>Fichas Presentadas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PE" sz="1500" b="0" i="0" u="none" strike="noStrike">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0"/>
                  </a:ext>
                </a:extLst>
              </a:tr>
              <a:tr h="212450">
                <a:tc>
                  <a:txBody>
                    <a:bodyPr/>
                    <a:lstStyle/>
                    <a:p>
                      <a:pPr algn="l" fontAlgn="b"/>
                      <a:r>
                        <a:rPr lang="es-PE" sz="1500" b="1" i="0" u="none" strike="noStrike">
                          <a:solidFill>
                            <a:schemeClr val="tx1"/>
                          </a:solidFill>
                          <a:effectLst/>
                          <a:latin typeface="Calibri" panose="020F0502020204030204" pitchFamily="34" charset="0"/>
                        </a:rPr>
                        <a:t>BIOMEDICO</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PE" sz="1500" b="0" i="0" u="none" strike="noStrike">
                          <a:solidFill>
                            <a:schemeClr val="tx1"/>
                          </a:solidFill>
                          <a:effectLst/>
                          <a:latin typeface="Calibri" panose="020F0502020204030204" pitchFamily="34" charset="0"/>
                        </a:rPr>
                        <a:t>94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PE" sz="1500" b="0" i="0" u="none" strike="noStrike" dirty="0">
                          <a:solidFill>
                            <a:schemeClr val="tx1"/>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PE" sz="1500" b="0" i="0" u="none" strike="noStrike">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1"/>
                  </a:ext>
                </a:extLst>
              </a:tr>
              <a:tr h="212450">
                <a:tc>
                  <a:txBody>
                    <a:bodyPr/>
                    <a:lstStyle/>
                    <a:p>
                      <a:pPr algn="l" fontAlgn="b"/>
                      <a:r>
                        <a:rPr lang="es-PE" sz="1500" b="1" i="0" u="none" strike="noStrike" dirty="0">
                          <a:solidFill>
                            <a:schemeClr val="tx1"/>
                          </a:solidFill>
                          <a:effectLst/>
                          <a:latin typeface="Calibri" panose="020F0502020204030204" pitchFamily="34" charset="0"/>
                        </a:rPr>
                        <a:t>COMPLEMENTARIO</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PE" sz="1500" b="0" i="0" u="none" strike="noStrike">
                          <a:solidFill>
                            <a:schemeClr val="tx1"/>
                          </a:solidFill>
                          <a:effectLst/>
                          <a:latin typeface="Calibri" panose="020F0502020204030204" pitchFamily="34" charset="0"/>
                        </a:rPr>
                        <a:t>114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PE" sz="1500" b="0" i="0" u="none" strike="noStrike" dirty="0">
                          <a:solidFill>
                            <a:schemeClr val="tx1"/>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PE" sz="1500" b="0" i="0" u="none" strike="noStrike">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212450">
                <a:tc>
                  <a:txBody>
                    <a:bodyPr/>
                    <a:lstStyle/>
                    <a:p>
                      <a:pPr algn="l" fontAlgn="b"/>
                      <a:r>
                        <a:rPr lang="es-PE" sz="1500" b="1" i="0" u="none" strike="noStrike">
                          <a:solidFill>
                            <a:schemeClr val="tx1"/>
                          </a:solidFill>
                          <a:effectLst/>
                          <a:latin typeface="Calibri" panose="020F0502020204030204" pitchFamily="34" charset="0"/>
                        </a:rPr>
                        <a:t>ELECTROMECANICO</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PE" sz="1500" b="0" i="0" u="none" strike="noStrike">
                          <a:solidFill>
                            <a:schemeClr val="tx1"/>
                          </a:solidFill>
                          <a:effectLst/>
                          <a:latin typeface="Calibri" panose="020F0502020204030204" pitchFamily="34" charset="0"/>
                        </a:rPr>
                        <a:t>58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PE" sz="1500" b="0" i="0" u="none" strike="noStrike" dirty="0">
                          <a:solidFill>
                            <a:schemeClr val="tx1"/>
                          </a:solidFill>
                          <a:effectLst/>
                          <a:latin typeface="Calibri" panose="020F0502020204030204" pitchFamily="34" charset="0"/>
                        </a:rPr>
                        <a:t>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PE" sz="1500" b="0" i="0" u="none" strike="noStrike">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212450">
                <a:tc>
                  <a:txBody>
                    <a:bodyPr/>
                    <a:lstStyle/>
                    <a:p>
                      <a:pPr algn="l" fontAlgn="b"/>
                      <a:r>
                        <a:rPr lang="es-PE" sz="1500" b="1" i="0" u="none" strike="noStrike">
                          <a:solidFill>
                            <a:schemeClr val="tx1"/>
                          </a:solidFill>
                          <a:effectLst/>
                          <a:latin typeface="Calibri" panose="020F0502020204030204" pitchFamily="34" charset="0"/>
                        </a:rPr>
                        <a:t>INSTRUMENTAL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PE" sz="1500" b="0" i="0" u="none" strike="noStrike">
                          <a:solidFill>
                            <a:schemeClr val="tx1"/>
                          </a:solidFill>
                          <a:effectLst/>
                          <a:latin typeface="Calibri" panose="020F0502020204030204" pitchFamily="34" charset="0"/>
                        </a:rPr>
                        <a:t>23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PE" sz="1500" b="0" i="0" u="none" strike="noStrike" dirty="0">
                          <a:solidFill>
                            <a:schemeClr val="tx1"/>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PE" sz="1500" b="0" i="0" u="none" strike="noStrike">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273058">
                <a:tc>
                  <a:txBody>
                    <a:bodyPr/>
                    <a:lstStyle/>
                    <a:p>
                      <a:pPr algn="l" fontAlgn="b"/>
                      <a:r>
                        <a:rPr lang="es-PE" sz="1500" b="1" i="0" u="none" strike="noStrike" dirty="0">
                          <a:solidFill>
                            <a:schemeClr val="tx1"/>
                          </a:solidFill>
                          <a:effectLst/>
                          <a:latin typeface="Calibri" panose="020F0502020204030204" pitchFamily="34" charset="0"/>
                        </a:rPr>
                        <a:t>INFORMATICO</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PE" sz="1500" b="0" i="0" u="none" strike="noStrike">
                          <a:solidFill>
                            <a:schemeClr val="tx1"/>
                          </a:solidFill>
                          <a:effectLst/>
                          <a:latin typeface="Calibri" panose="020F0502020204030204" pitchFamily="34" charset="0"/>
                        </a:rPr>
                        <a:t>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PE" sz="1500" b="0" i="0" u="none" strike="noStrike">
                          <a:solidFill>
                            <a:schemeClr val="tx1"/>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PE" sz="15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212450">
                <a:tc>
                  <a:txBody>
                    <a:bodyPr/>
                    <a:lstStyle/>
                    <a:p>
                      <a:pPr algn="l" fontAlgn="b"/>
                      <a:r>
                        <a:rPr lang="es-PE" sz="1500" b="1" i="0" u="none" strike="noStrike">
                          <a:solidFill>
                            <a:schemeClr val="tx1"/>
                          </a:solidFill>
                          <a:effectLst/>
                          <a:latin typeface="Calibri" panose="020F0502020204030204" pitchFamily="34" charset="0"/>
                        </a:rPr>
                        <a:t>MOBILIARIO ADMINISTRATIVO</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PE" sz="1500" b="0" i="0" u="none" strike="noStrike">
                          <a:solidFill>
                            <a:schemeClr val="tx1"/>
                          </a:solidFill>
                          <a:effectLst/>
                          <a:latin typeface="Calibri" panose="020F0502020204030204" pitchFamily="34" charset="0"/>
                        </a:rPr>
                        <a:t>40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PE" sz="1500" b="0" i="0" u="none" strike="noStrike">
                          <a:solidFill>
                            <a:schemeClr val="tx1"/>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PE" sz="15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212450">
                <a:tc>
                  <a:txBody>
                    <a:bodyPr/>
                    <a:lstStyle/>
                    <a:p>
                      <a:pPr algn="l" fontAlgn="b"/>
                      <a:r>
                        <a:rPr lang="es-PE" sz="1500" b="1" i="0" u="none" strike="noStrike">
                          <a:solidFill>
                            <a:schemeClr val="tx1"/>
                          </a:solidFill>
                          <a:effectLst/>
                          <a:latin typeface="Calibri" panose="020F0502020204030204" pitchFamily="34" charset="0"/>
                        </a:rPr>
                        <a:t>MOBILIARIO CLINICO</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PE" sz="1500" b="0" i="0" u="none" strike="noStrike">
                          <a:solidFill>
                            <a:schemeClr val="tx1"/>
                          </a:solidFill>
                          <a:effectLst/>
                          <a:latin typeface="Calibri" panose="020F0502020204030204" pitchFamily="34" charset="0"/>
                        </a:rPr>
                        <a:t>66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PE" sz="1500" b="0" i="0" u="none" strike="noStrike">
                          <a:solidFill>
                            <a:schemeClr val="tx1"/>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PE" sz="15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212450">
                <a:tc>
                  <a:txBody>
                    <a:bodyPr/>
                    <a:lstStyle/>
                    <a:p>
                      <a:pPr algn="l" fontAlgn="b"/>
                      <a:r>
                        <a:rPr lang="es-PE" sz="1500" b="1" i="0" u="none" strike="noStrike">
                          <a:solidFill>
                            <a:schemeClr val="tx1"/>
                          </a:solidFill>
                          <a:effectLst/>
                          <a:latin typeface="Calibri" panose="020F0502020204030204" pitchFamily="34" charset="0"/>
                        </a:rPr>
                        <a:t>VEHICULO</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s-PE" sz="1500" b="0" i="0" u="none" strike="noStrike">
                          <a:solidFill>
                            <a:schemeClr val="tx1"/>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s-PE" sz="1500" b="0" i="0" u="none" strike="noStrike">
                          <a:solidFill>
                            <a:schemeClr val="tx1"/>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PE" sz="15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212450">
                <a:tc>
                  <a:txBody>
                    <a:bodyPr/>
                    <a:lstStyle/>
                    <a:p>
                      <a:pPr algn="l" fontAlgn="b"/>
                      <a:endParaRPr lang="es-PE" sz="1500" b="0" i="0" u="none" strike="noStrike">
                        <a:solidFill>
                          <a:schemeClr val="tx1"/>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s-PE" sz="1500" b="1" i="0" u="none" strike="noStrike">
                          <a:solidFill>
                            <a:schemeClr val="tx1"/>
                          </a:solidFill>
                          <a:effectLst/>
                          <a:latin typeface="Calibri" panose="020F0502020204030204" pitchFamily="34" charset="0"/>
                        </a:rPr>
                        <a:t>410</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s-PE" sz="1500" b="1" i="0" u="none" strike="noStrike">
                          <a:solidFill>
                            <a:schemeClr val="tx1"/>
                          </a:solidFill>
                          <a:effectLst/>
                          <a:latin typeface="Calibri" panose="020F0502020204030204" pitchFamily="34" charset="0"/>
                        </a:rPr>
                        <a:t>20</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s-PE" sz="1500" b="1" i="0" u="none" strike="noStrike" dirty="0">
                          <a:solidFill>
                            <a:schemeClr val="tx1"/>
                          </a:solidFill>
                          <a:effectLst/>
                          <a:latin typeface="Calibri" panose="020F0502020204030204" pitchFamily="34" charset="0"/>
                        </a:rPr>
                        <a:t>4.88%</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3488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C876B45-D4B9-44EB-9B07-9E0B1A81C4E6}"/>
              </a:ext>
            </a:extLst>
          </p:cNvPr>
          <p:cNvSpPr txBox="1">
            <a:spLocks/>
          </p:cNvSpPr>
          <p:nvPr/>
        </p:nvSpPr>
        <p:spPr>
          <a:xfrm>
            <a:off x="514905" y="2640169"/>
            <a:ext cx="10813002" cy="312143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285750" indent="-285750" algn="just">
              <a:buFontTx/>
              <a:buChar char="-"/>
            </a:pPr>
            <a:endParaRPr lang="es-MX" sz="1800" b="1" dirty="0">
              <a:latin typeface="Times New Roman" panose="02020603050405020304" pitchFamily="18" charset="0"/>
              <a:cs typeface="Times New Roman" panose="02020603050405020304" pitchFamily="18" charset="0"/>
            </a:endParaRPr>
          </a:p>
          <a:p>
            <a:pPr marL="285750" indent="-285750" algn="just">
              <a:buFontTx/>
              <a:buChar char="-"/>
            </a:pPr>
            <a:endParaRPr lang="es-MX" sz="1800" b="1" dirty="0">
              <a:latin typeface="Times New Roman" panose="02020603050405020304" pitchFamily="18" charset="0"/>
              <a:cs typeface="Times New Roman" panose="02020603050405020304" pitchFamily="18" charset="0"/>
            </a:endParaRPr>
          </a:p>
          <a:p>
            <a:pPr marL="285750" indent="-285750" algn="just">
              <a:buFontTx/>
              <a:buChar char="-"/>
            </a:pPr>
            <a:endParaRPr lang="es-MX" sz="1800" b="1" dirty="0">
              <a:latin typeface="Times New Roman" panose="02020603050405020304" pitchFamily="18" charset="0"/>
              <a:cs typeface="Times New Roman" panose="02020603050405020304" pitchFamily="18" charset="0"/>
            </a:endParaRPr>
          </a:p>
          <a:p>
            <a:pPr marL="285750" indent="-285750" algn="just">
              <a:buFontTx/>
              <a:buChar char="-"/>
            </a:pPr>
            <a:endParaRPr lang="es-MX" sz="1800" b="1" dirty="0">
              <a:latin typeface="Times New Roman" panose="02020603050405020304" pitchFamily="18" charset="0"/>
              <a:cs typeface="Times New Roman" panose="02020603050405020304" pitchFamily="18" charset="0"/>
            </a:endParaRPr>
          </a:p>
          <a:p>
            <a:pPr marL="285750" indent="-285750" algn="just">
              <a:buFontTx/>
              <a:buChar char="-"/>
            </a:pPr>
            <a:endParaRPr lang="es-MX" sz="1800" b="1" dirty="0">
              <a:latin typeface="Times New Roman" panose="02020603050405020304" pitchFamily="18" charset="0"/>
              <a:cs typeface="Times New Roman" panose="02020603050405020304" pitchFamily="18" charset="0"/>
            </a:endParaRPr>
          </a:p>
          <a:p>
            <a:pPr algn="just"/>
            <a:endParaRPr lang="es-MX" sz="1800" b="1" dirty="0">
              <a:latin typeface="Times New Roman" panose="02020603050405020304" pitchFamily="18" charset="0"/>
              <a:cs typeface="Times New Roman" panose="02020603050405020304" pitchFamily="18" charset="0"/>
            </a:endParaRPr>
          </a:p>
          <a:p>
            <a:pPr marL="285750" indent="-285750" algn="just">
              <a:buFontTx/>
              <a:buChar char="-"/>
            </a:pPr>
            <a:endParaRPr lang="es-MX" sz="1800" b="1" dirty="0">
              <a:latin typeface="Times New Roman" panose="02020603050405020304" pitchFamily="18" charset="0"/>
              <a:cs typeface="Times New Roman" panose="02020603050405020304" pitchFamily="18" charset="0"/>
            </a:endParaRPr>
          </a:p>
          <a:p>
            <a:pPr algn="just"/>
            <a:endParaRPr lang="es-PE" sz="1800" b="1" dirty="0">
              <a:latin typeface="Times New Roman" panose="02020603050405020304" pitchFamily="18" charset="0"/>
              <a:cs typeface="Times New Roman" panose="02020603050405020304" pitchFamily="18" charset="0"/>
            </a:endParaRPr>
          </a:p>
          <a:p>
            <a:endParaRPr lang="es-PE" sz="1800" b="1" dirty="0">
              <a:latin typeface="Times New Roman" panose="02020603050405020304" pitchFamily="18" charset="0"/>
              <a:cs typeface="Times New Roman" panose="02020603050405020304" pitchFamily="18" charset="0"/>
            </a:endParaRPr>
          </a:p>
          <a:p>
            <a:endParaRPr lang="es-PE" sz="1800" b="1" dirty="0">
              <a:latin typeface="Times New Roman" panose="02020603050405020304" pitchFamily="18" charset="0"/>
              <a:cs typeface="Times New Roman" panose="02020603050405020304" pitchFamily="18" charset="0"/>
            </a:endParaRPr>
          </a:p>
          <a:p>
            <a:pPr marL="285750" indent="-285750">
              <a:buFontTx/>
              <a:buChar char="-"/>
            </a:pPr>
            <a:endParaRPr lang="es-PE" sz="1800" b="1" dirty="0">
              <a:latin typeface="Times New Roman" panose="02020603050405020304" pitchFamily="18" charset="0"/>
              <a:cs typeface="Times New Roman" panose="02020603050405020304" pitchFamily="18" charset="0"/>
            </a:endParaRPr>
          </a:p>
        </p:txBody>
      </p:sp>
      <p:sp>
        <p:nvSpPr>
          <p:cNvPr id="5" name="Título 1">
            <a:extLst>
              <a:ext uri="{FF2B5EF4-FFF2-40B4-BE49-F238E27FC236}">
                <a16:creationId xmlns:a16="http://schemas.microsoft.com/office/drawing/2014/main" id="{A6C843CE-5670-4DAE-BA41-21E049EBB593}"/>
              </a:ext>
            </a:extLst>
          </p:cNvPr>
          <p:cNvSpPr txBox="1">
            <a:spLocks/>
          </p:cNvSpPr>
          <p:nvPr/>
        </p:nvSpPr>
        <p:spPr>
          <a:xfrm>
            <a:off x="2236564" y="520328"/>
            <a:ext cx="7886700" cy="5760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s-PE" sz="1800" b="1" u="sng" dirty="0">
                <a:latin typeface="Arial" panose="020B0604020202020204" pitchFamily="34" charset="0"/>
                <a:cs typeface="Arial" panose="020B0604020202020204" pitchFamily="34" charset="0"/>
              </a:rPr>
              <a:t>ANALISIS DE RIESGOS A FEBRERO 2020</a:t>
            </a:r>
          </a:p>
        </p:txBody>
      </p:sp>
      <p:sp>
        <p:nvSpPr>
          <p:cNvPr id="2" name="Rectángulo 1"/>
          <p:cNvSpPr/>
          <p:nvPr/>
        </p:nvSpPr>
        <p:spPr>
          <a:xfrm>
            <a:off x="856320" y="1315259"/>
            <a:ext cx="10130172" cy="4524315"/>
          </a:xfrm>
          <a:prstGeom prst="rect">
            <a:avLst/>
          </a:prstGeom>
        </p:spPr>
        <p:txBody>
          <a:bodyPr wrap="square">
            <a:spAutoFit/>
          </a:bodyPr>
          <a:lstStyle/>
          <a:p>
            <a:pPr marL="285750" indent="-285750" algn="just">
              <a:buFontTx/>
              <a:buChar char="-"/>
            </a:pPr>
            <a:r>
              <a:rPr lang="es-MX" b="1" dirty="0">
                <a:latin typeface="Arial" panose="020B0604020202020204" pitchFamily="34" charset="0"/>
                <a:cs typeface="Arial" panose="020B0604020202020204" pitchFamily="34" charset="0"/>
              </a:rPr>
              <a:t>Celeridad en el envío, revisión y firma de los contratos de los diferentes equipos mecánicos, como por ejemplo Ascensores. Aún no se tiene el contrato firmado y el lunes 10.02.2020 Thyssen nos ha hecho llegar la CF por el adelanto, así como los planos finales para revisión. Obra devolvió los planos con observaciones a los 2 días y solicitó visita a obra y levantamiento de las observaciones para validación. Thyssen indica que visitará obra el jueves 19.03.2020 llevando los planos finales.</a:t>
            </a:r>
          </a:p>
          <a:p>
            <a:pPr marL="285750" indent="-285750" algn="just">
              <a:buFontTx/>
              <a:buChar char="-"/>
            </a:pPr>
            <a:endParaRPr lang="es-MX" b="1" dirty="0">
              <a:latin typeface="Arial" panose="020B0604020202020204" pitchFamily="34" charset="0"/>
              <a:cs typeface="Arial" panose="020B0604020202020204" pitchFamily="34" charset="0"/>
            </a:endParaRPr>
          </a:p>
          <a:p>
            <a:pPr marL="285750" indent="-285750" algn="just">
              <a:buFontTx/>
              <a:buChar char="-"/>
            </a:pPr>
            <a:r>
              <a:rPr lang="es-MX" b="1" dirty="0">
                <a:latin typeface="Arial" panose="020B0604020202020204" pitchFamily="34" charset="0"/>
                <a:cs typeface="Arial" panose="020B0604020202020204" pitchFamily="34" charset="0"/>
              </a:rPr>
              <a:t>Aún no se tiene definida la fecha de salida y menos de llegada tentativa de los pernos del aislador que llegó a fin de mes por parte de HIRUN. Esto ha generado atraso en el término de las losas de aislamiento, del techo del primer piso y al fin de semana impactará en el término de la losa del segundo piso, así como avance desordenado. Paolo </a:t>
            </a:r>
            <a:r>
              <a:rPr lang="es-MX" b="1" dirty="0" err="1">
                <a:latin typeface="Arial" panose="020B0604020202020204" pitchFamily="34" charset="0"/>
                <a:cs typeface="Arial" panose="020B0604020202020204" pitchFamily="34" charset="0"/>
              </a:rPr>
              <a:t>Scotti</a:t>
            </a:r>
            <a:r>
              <a:rPr lang="es-MX" b="1" dirty="0">
                <a:latin typeface="Arial" panose="020B0604020202020204" pitchFamily="34" charset="0"/>
                <a:cs typeface="Arial" panose="020B0604020202020204" pitchFamily="34" charset="0"/>
              </a:rPr>
              <a:t> alcanzará fecha tentativa de salida de Roma hacia Lima de los pernos</a:t>
            </a:r>
            <a:r>
              <a:rPr lang="es-MX" sz="1600" b="1" dirty="0">
                <a:latin typeface="Times New Roman" panose="02020603050405020304" pitchFamily="18" charset="0"/>
                <a:cs typeface="Times New Roman" panose="02020603050405020304" pitchFamily="18" charset="0"/>
              </a:rPr>
              <a:t>.</a:t>
            </a:r>
          </a:p>
          <a:p>
            <a:pPr marL="285750" indent="-285750" algn="just">
              <a:buFontTx/>
              <a:buChar char="-"/>
            </a:pPr>
            <a:endParaRPr lang="es-MX" b="1" dirty="0">
              <a:latin typeface="Arial" panose="020B0604020202020204" pitchFamily="34" charset="0"/>
              <a:cs typeface="Arial" panose="020B0604020202020204" pitchFamily="34" charset="0"/>
            </a:endParaRPr>
          </a:p>
          <a:p>
            <a:pPr marL="285750" indent="-285750" algn="just">
              <a:buFontTx/>
              <a:buChar char="-"/>
            </a:pPr>
            <a:r>
              <a:rPr lang="es-MX" b="1" dirty="0">
                <a:latin typeface="Arial" panose="020B0604020202020204" pitchFamily="34" charset="0"/>
                <a:cs typeface="Arial" panose="020B0604020202020204" pitchFamily="34" charset="0"/>
              </a:rPr>
              <a:t>Asimismo estamos a la espera de la firma de los contratos de GE y ACI. El contratista de ACI debe ingresar a obra el 01.04.2020.</a:t>
            </a:r>
          </a:p>
          <a:p>
            <a:pPr marL="285750" indent="-285750" algn="just">
              <a:buFontTx/>
              <a:buChar char="-"/>
            </a:pPr>
            <a:endParaRPr lang="es-MX"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640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1"/>
          <p:cNvSpPr txBox="1">
            <a:spLocks/>
          </p:cNvSpPr>
          <p:nvPr/>
        </p:nvSpPr>
        <p:spPr>
          <a:xfrm>
            <a:off x="8248540" y="2292892"/>
            <a:ext cx="3608800" cy="1770777"/>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lvl="0" indent="-342900" algn="just">
              <a:buFont typeface="+mj-lt"/>
              <a:buAutoNum type="arabicPeriod"/>
            </a:pPr>
            <a:endParaRPr lang="es-PE" sz="1400" b="1" cap="none" dirty="0">
              <a:solidFill>
                <a:schemeClr val="bg1"/>
              </a:solidFill>
            </a:endParaRPr>
          </a:p>
          <a:p>
            <a:pPr marL="342900" lvl="0" indent="-342900" algn="just">
              <a:buFont typeface="+mj-lt"/>
              <a:buAutoNum type="arabicPeriod"/>
            </a:pPr>
            <a:endParaRPr lang="es-PE" sz="1400" b="1" cap="none" dirty="0">
              <a:solidFill>
                <a:schemeClr val="bg1"/>
              </a:solidFill>
            </a:endParaRPr>
          </a:p>
          <a:p>
            <a:pPr marL="342900" lvl="0" indent="-342900" algn="just">
              <a:buFont typeface="+mj-lt"/>
              <a:buAutoNum type="arabicPeriod"/>
            </a:pPr>
            <a:endParaRPr lang="es-PE" sz="1400" b="1" cap="none" dirty="0"/>
          </a:p>
          <a:p>
            <a:pPr marL="342900" lvl="0" indent="-342900" algn="just">
              <a:buFont typeface="+mj-lt"/>
              <a:buAutoNum type="arabicPeriod"/>
            </a:pPr>
            <a:r>
              <a:rPr lang="es-PE" sz="1600" cap="none" dirty="0">
                <a:latin typeface="Times New Roman" panose="02020603050405020304" pitchFamily="18" charset="0"/>
                <a:cs typeface="Times New Roman" panose="02020603050405020304" pitchFamily="18" charset="0"/>
              </a:rPr>
              <a:t>En estas fotografías observamos la participación diaria de todos los trabajadores, técnicos, ingenieros y supervisión, a las charlas, capacitaciones, entrenamientos en la tarea programadas a cargo del Jefe </a:t>
            </a:r>
            <a:r>
              <a:rPr lang="es-PE" sz="1600" cap="none" dirty="0" err="1">
                <a:latin typeface="Times New Roman" panose="02020603050405020304" pitchFamily="18" charset="0"/>
                <a:cs typeface="Times New Roman" panose="02020603050405020304" pitchFamily="18" charset="0"/>
              </a:rPr>
              <a:t>SSOMA</a:t>
            </a:r>
            <a:r>
              <a:rPr lang="es-PE" sz="1600" cap="none" dirty="0">
                <a:latin typeface="Times New Roman" panose="02020603050405020304" pitchFamily="18" charset="0"/>
                <a:cs typeface="Times New Roman" panose="02020603050405020304" pitchFamily="18" charset="0"/>
              </a:rPr>
              <a:t>.</a:t>
            </a:r>
          </a:p>
        </p:txBody>
      </p:sp>
      <p:sp>
        <p:nvSpPr>
          <p:cNvPr id="10" name="Título 1"/>
          <p:cNvSpPr txBox="1">
            <a:spLocks/>
          </p:cNvSpPr>
          <p:nvPr/>
        </p:nvSpPr>
        <p:spPr>
          <a:xfrm>
            <a:off x="1677775" y="199917"/>
            <a:ext cx="8963696" cy="692240"/>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500" b="1" dirty="0">
                <a:latin typeface="Times New Roman" panose="02020603050405020304" pitchFamily="18" charset="0"/>
                <a:cs typeface="Times New Roman" panose="02020603050405020304" pitchFamily="18" charset="0"/>
              </a:rPr>
              <a:t>OBRA HOSPITAL – GESTIÓN SSOMA</a:t>
            </a:r>
          </a:p>
        </p:txBody>
      </p:sp>
      <p:pic>
        <p:nvPicPr>
          <p:cNvPr id="2" name="Imagen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925" y="1546477"/>
            <a:ext cx="3762103" cy="3478369"/>
          </a:xfrm>
          <a:prstGeom prst="rect">
            <a:avLst/>
          </a:prstGeom>
        </p:spPr>
      </p:pic>
      <p:pic>
        <p:nvPicPr>
          <p:cNvPr id="3" name="Imagen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8900" y="1546476"/>
            <a:ext cx="3647819" cy="3478369"/>
          </a:xfrm>
          <a:prstGeom prst="rect">
            <a:avLst/>
          </a:prstGeom>
        </p:spPr>
      </p:pic>
      <p:sp>
        <p:nvSpPr>
          <p:cNvPr id="11" name="Rectángulo 10"/>
          <p:cNvSpPr/>
          <p:nvPr/>
        </p:nvSpPr>
        <p:spPr>
          <a:xfrm>
            <a:off x="167425" y="51747"/>
            <a:ext cx="1987404" cy="388696"/>
          </a:xfrm>
          <a:prstGeom prst="rect">
            <a:avLst/>
          </a:prstGeom>
        </p:spPr>
        <p:txBody>
          <a:bodyPr wrap="none">
            <a:spAutoFit/>
          </a:bodyPr>
          <a:lstStyle/>
          <a:p>
            <a:pPr>
              <a:lnSpc>
                <a:spcPct val="107000"/>
              </a:lnSpc>
              <a:spcAft>
                <a:spcPts val="800"/>
              </a:spcAft>
            </a:pPr>
            <a:r>
              <a:rPr lang="es-PE"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FEBRERO DEL 2020</a:t>
            </a:r>
            <a:endParaRPr lang="es-PE"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749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4927274" y="4821892"/>
            <a:ext cx="6096000" cy="1561005"/>
          </a:xfrm>
          <a:prstGeom prst="rect">
            <a:avLst/>
          </a:prstGeom>
        </p:spPr>
        <p:txBody>
          <a:bodyPr>
            <a:spAutoFit/>
          </a:bodyPr>
          <a:lstStyle/>
          <a:p>
            <a:pPr marL="342900" lvl="0" indent="-342900" algn="just">
              <a:lnSpc>
                <a:spcPct val="107000"/>
              </a:lnSpc>
              <a:spcAft>
                <a:spcPts val="800"/>
              </a:spcAft>
              <a:buFont typeface="+mj-lt"/>
              <a:buAutoNum type="arabicPeriod"/>
              <a:tabLst>
                <a:tab pos="457200" algn="l"/>
              </a:tabLst>
            </a:pPr>
            <a:r>
              <a:rPr lang="es-PE" dirty="0">
                <a:latin typeface="Times New Roman" panose="02020603050405020304" pitchFamily="18" charset="0"/>
                <a:ea typeface="Calibri" panose="020F0502020204030204" pitchFamily="34" charset="0"/>
                <a:cs typeface="Times New Roman" panose="02020603050405020304" pitchFamily="18" charset="0"/>
              </a:rPr>
              <a:t>En las siguientes imágenes se puede evidenciar las condiciones en el cual los trabajadores puedan realizar un trabajo seguro, como zonas señalizadas, inspecciones de equipos pesados, implementación de estación de emergencia para primeros auxilios, entre otros.</a:t>
            </a:r>
          </a:p>
        </p:txBody>
      </p:sp>
      <p:sp>
        <p:nvSpPr>
          <p:cNvPr id="11" name="Título 1"/>
          <p:cNvSpPr txBox="1">
            <a:spLocks/>
          </p:cNvSpPr>
          <p:nvPr/>
        </p:nvSpPr>
        <p:spPr>
          <a:xfrm>
            <a:off x="1677775" y="199917"/>
            <a:ext cx="8963696" cy="692240"/>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500" b="1" dirty="0">
                <a:latin typeface="Times New Roman" panose="02020603050405020304" pitchFamily="18" charset="0"/>
                <a:cs typeface="Times New Roman" panose="02020603050405020304" pitchFamily="18" charset="0"/>
              </a:rPr>
              <a:t>OBRA HOSPITAL – GESTIÓN SSOMA</a:t>
            </a:r>
          </a:p>
        </p:txBody>
      </p:sp>
      <p:pic>
        <p:nvPicPr>
          <p:cNvPr id="2" name="Imagen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1599" y="1131901"/>
            <a:ext cx="3708218" cy="3450245"/>
          </a:xfrm>
          <a:prstGeom prst="rect">
            <a:avLst/>
          </a:prstGeom>
        </p:spPr>
      </p:pic>
      <p:pic>
        <p:nvPicPr>
          <p:cNvPr id="4" name="Imagen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5010" y="1131900"/>
            <a:ext cx="3603036" cy="3450246"/>
          </a:xfrm>
          <a:prstGeom prst="rect">
            <a:avLst/>
          </a:prstGeom>
        </p:spPr>
      </p:pic>
      <p:pic>
        <p:nvPicPr>
          <p:cNvPr id="5" name="Imagen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3239" y="1131900"/>
            <a:ext cx="4021047" cy="3450246"/>
          </a:xfrm>
          <a:prstGeom prst="rect">
            <a:avLst/>
          </a:prstGeom>
        </p:spPr>
      </p:pic>
      <p:sp>
        <p:nvSpPr>
          <p:cNvPr id="12" name="Rectángulo 11"/>
          <p:cNvSpPr/>
          <p:nvPr/>
        </p:nvSpPr>
        <p:spPr>
          <a:xfrm>
            <a:off x="167425" y="51747"/>
            <a:ext cx="1987404" cy="388696"/>
          </a:xfrm>
          <a:prstGeom prst="rect">
            <a:avLst/>
          </a:prstGeom>
        </p:spPr>
        <p:txBody>
          <a:bodyPr wrap="none">
            <a:spAutoFit/>
          </a:bodyPr>
          <a:lstStyle/>
          <a:p>
            <a:pPr>
              <a:lnSpc>
                <a:spcPct val="107000"/>
              </a:lnSpc>
              <a:spcAft>
                <a:spcPts val="800"/>
              </a:spcAft>
            </a:pPr>
            <a:r>
              <a:rPr lang="es-PE"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FEBRERO DEL 2020</a:t>
            </a:r>
            <a:endParaRPr lang="es-PE"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9687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8112732" y="1619769"/>
            <a:ext cx="3950479" cy="3339184"/>
          </a:xfrm>
          <a:prstGeom prst="rect">
            <a:avLst/>
          </a:prstGeom>
        </p:spPr>
        <p:txBody>
          <a:bodyPr wrap="square">
            <a:spAutoFit/>
          </a:bodyPr>
          <a:lstStyle/>
          <a:p>
            <a:pPr marL="342900" lvl="0" indent="-342900" algn="just">
              <a:lnSpc>
                <a:spcPct val="107000"/>
              </a:lnSpc>
              <a:spcAft>
                <a:spcPts val="800"/>
              </a:spcAft>
              <a:buFont typeface="+mj-lt"/>
              <a:buAutoNum type="arabicPeriod"/>
              <a:tabLst>
                <a:tab pos="457200" algn="l"/>
              </a:tabLst>
            </a:pPr>
            <a:r>
              <a:rPr lang="es-PE" dirty="0">
                <a:latin typeface="Times New Roman" panose="02020603050405020304" pitchFamily="18" charset="0"/>
                <a:ea typeface="Calibri" panose="020F0502020204030204" pitchFamily="34" charset="0"/>
                <a:cs typeface="Times New Roman" panose="02020603050405020304" pitchFamily="18" charset="0"/>
              </a:rPr>
              <a:t>Otra de las actividades preventivas muy importantes para la prevenir la ocurrencia de incidentes, accidentes y enfermedades ocupacionales son las observaciones rutinarias y no rutinarias, en el cual se puede observar como se vienen desarrollando las actividades diarias y poder tomar alguna acción preventiva y/o correctiva según la necesidad del trabajo.</a:t>
            </a:r>
          </a:p>
        </p:txBody>
      </p:sp>
      <p:sp>
        <p:nvSpPr>
          <p:cNvPr id="10" name="Título 1"/>
          <p:cNvSpPr txBox="1">
            <a:spLocks/>
          </p:cNvSpPr>
          <p:nvPr/>
        </p:nvSpPr>
        <p:spPr>
          <a:xfrm>
            <a:off x="1681472" y="427299"/>
            <a:ext cx="8963696" cy="692240"/>
          </a:xfrm>
          <a:prstGeom prst="rect">
            <a:avLst/>
          </a:prstGeom>
          <a:effectLst/>
        </p:spPr>
        <p:txBody>
          <a:bodyPr vert="horz" lIns="91440" tIns="45720" rIns="91440" bIns="45720" rtlCol="0" anchor="b">
            <a:normAutofit fontScale="975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PE" sz="3500" b="1" dirty="0">
                <a:latin typeface="Times New Roman" panose="02020603050405020304" pitchFamily="18" charset="0"/>
                <a:cs typeface="Times New Roman" panose="02020603050405020304" pitchFamily="18" charset="0"/>
              </a:rPr>
              <a:t>OBRA HOSPITAL – GESTIÓN SSOMA</a:t>
            </a:r>
          </a:p>
        </p:txBody>
      </p:sp>
      <p:pic>
        <p:nvPicPr>
          <p:cNvPr id="2" name="Imagen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5518" y="1495090"/>
            <a:ext cx="3743968" cy="3496785"/>
          </a:xfrm>
          <a:prstGeom prst="rect">
            <a:avLst/>
          </a:prstGeom>
        </p:spPr>
      </p:pic>
      <p:pic>
        <p:nvPicPr>
          <p:cNvPr id="4" name="Imagen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47333" y="1495089"/>
            <a:ext cx="3686176" cy="3496785"/>
          </a:xfrm>
          <a:prstGeom prst="rect">
            <a:avLst/>
          </a:prstGeom>
        </p:spPr>
      </p:pic>
      <p:sp>
        <p:nvSpPr>
          <p:cNvPr id="13" name="Rectángulo 12"/>
          <p:cNvSpPr/>
          <p:nvPr/>
        </p:nvSpPr>
        <p:spPr>
          <a:xfrm>
            <a:off x="167425" y="51747"/>
            <a:ext cx="1987404" cy="388696"/>
          </a:xfrm>
          <a:prstGeom prst="rect">
            <a:avLst/>
          </a:prstGeom>
        </p:spPr>
        <p:txBody>
          <a:bodyPr wrap="none">
            <a:spAutoFit/>
          </a:bodyPr>
          <a:lstStyle/>
          <a:p>
            <a:pPr>
              <a:lnSpc>
                <a:spcPct val="107000"/>
              </a:lnSpc>
              <a:spcAft>
                <a:spcPts val="800"/>
              </a:spcAft>
            </a:pPr>
            <a:r>
              <a:rPr lang="es-PE"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FEBRERO DEL 2020</a:t>
            </a:r>
            <a:endParaRPr lang="es-PE"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2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3675" y="167958"/>
            <a:ext cx="11805285" cy="6517322"/>
          </a:xfrm>
          <a:prstGeom prst="rect">
            <a:avLst/>
          </a:prstGeom>
        </p:spPr>
      </p:pic>
    </p:spTree>
    <p:extLst>
      <p:ext uri="{BB962C8B-B14F-4D97-AF65-F5344CB8AC3E}">
        <p14:creationId xmlns:p14="http://schemas.microsoft.com/office/powerpoint/2010/main" val="3176055310"/>
      </p:ext>
    </p:extLst>
  </p:cSld>
  <p:clrMapOvr>
    <a:masterClrMapping/>
  </p:clrMapOvr>
</p:sld>
</file>

<file path=ppt/theme/theme1.xml><?xml version="1.0" encoding="utf-8"?>
<a:theme xmlns:a="http://schemas.openxmlformats.org/drawingml/2006/main" name="Profundidad">
  <a:themeElements>
    <a:clrScheme name="Profundidad">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Profundidad">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undida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1_Profundidad">
  <a:themeElements>
    <a:clrScheme name="Profundidad">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Profundidad">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undida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10055</TotalTime>
  <Words>1448</Words>
  <Application>Microsoft Office PowerPoint</Application>
  <PresentationFormat>Panorámica</PresentationFormat>
  <Paragraphs>190</Paragraphs>
  <Slides>54</Slides>
  <Notes>0</Notes>
  <HiddenSlides>0</HiddenSlides>
  <MMClips>0</MMClips>
  <ScaleCrop>false</ScaleCrop>
  <HeadingPairs>
    <vt:vector size="8" baseType="variant">
      <vt:variant>
        <vt:lpstr>Fuentes usadas</vt:lpstr>
      </vt:variant>
      <vt:variant>
        <vt:i4>4</vt:i4>
      </vt:variant>
      <vt:variant>
        <vt:lpstr>Tema</vt:lpstr>
      </vt:variant>
      <vt:variant>
        <vt:i4>2</vt:i4>
      </vt:variant>
      <vt:variant>
        <vt:lpstr>Servidores OLE incrustados</vt:lpstr>
      </vt:variant>
      <vt:variant>
        <vt:i4>1</vt:i4>
      </vt:variant>
      <vt:variant>
        <vt:lpstr>Títulos de diapositiva</vt:lpstr>
      </vt:variant>
      <vt:variant>
        <vt:i4>54</vt:i4>
      </vt:variant>
    </vt:vector>
  </HeadingPairs>
  <TitlesOfParts>
    <vt:vector size="61" baseType="lpstr">
      <vt:lpstr>Arial</vt:lpstr>
      <vt:lpstr>Calibri</vt:lpstr>
      <vt:lpstr>Corbel</vt:lpstr>
      <vt:lpstr>Times New Roman</vt:lpstr>
      <vt:lpstr>Profundidad</vt:lpstr>
      <vt:lpstr>1_Profundidad</vt:lpstr>
      <vt:lpstr>Hoja de cálculo</vt:lpstr>
      <vt:lpstr>MEJORAMIENTO DEL HOSPITAL RESULTADO OPERATIVO FEBRERO 20</vt:lpstr>
      <vt:lpstr>GESTION SSOMA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GESTION OPERATIVA</vt:lpstr>
      <vt:lpstr>Presentación de PowerPoint</vt:lpstr>
      <vt:lpstr>Presentación de PowerPoint</vt:lpstr>
      <vt:lpstr>Presentación de PowerPoint</vt:lpstr>
      <vt:lpstr>Presentación de PowerPoint</vt:lpstr>
      <vt:lpstr>Presentación de PowerPoint</vt:lpstr>
      <vt:lpstr>CRONOGRAMA VALORIZADO ACELERADO V.S. AVANCE VENTA VALORIZADO</vt:lpstr>
      <vt:lpstr>CRONOGRAMA VALORIZADO ACELERADO V.S. AVANCE VENTA VALORIZADO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HUANCABAMBA</dc:title>
  <dc:creator>Victor Garcia</dc:creator>
  <cp:lastModifiedBy>Usuario</cp:lastModifiedBy>
  <cp:revision>251</cp:revision>
  <dcterms:created xsi:type="dcterms:W3CDTF">2019-07-30T16:40:38Z</dcterms:created>
  <dcterms:modified xsi:type="dcterms:W3CDTF">2024-08-01T23:51:20Z</dcterms:modified>
</cp:coreProperties>
</file>